
<file path=[Content_Types].xml><?xml version="1.0" encoding="utf-8"?>
<Types xmlns="http://schemas.openxmlformats.org/package/2006/content-types">
  <Default Extension="wdp" ContentType="image/vnd.ms-photo"/>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6"/>
  </p:notesMasterIdLst>
  <p:sldIdLst>
    <p:sldId id="448" r:id="rId5"/>
    <p:sldId id="529" r:id="rId7"/>
    <p:sldId id="447" r:id="rId8"/>
    <p:sldId id="449" r:id="rId9"/>
    <p:sldId id="450" r:id="rId10"/>
    <p:sldId id="643" r:id="rId11"/>
    <p:sldId id="451" r:id="rId12"/>
    <p:sldId id="642" r:id="rId13"/>
    <p:sldId id="636" r:id="rId14"/>
    <p:sldId id="637" r:id="rId15"/>
    <p:sldId id="638" r:id="rId16"/>
    <p:sldId id="453" r:id="rId17"/>
    <p:sldId id="633" r:id="rId18"/>
    <p:sldId id="634" r:id="rId19"/>
    <p:sldId id="456" r:id="rId20"/>
    <p:sldId id="457" r:id="rId21"/>
    <p:sldId id="458" r:id="rId22"/>
    <p:sldId id="459" r:id="rId23"/>
    <p:sldId id="596" r:id="rId24"/>
    <p:sldId id="597" r:id="rId25"/>
    <p:sldId id="598" r:id="rId26"/>
    <p:sldId id="599" r:id="rId27"/>
    <p:sldId id="466" r:id="rId28"/>
    <p:sldId id="467" r:id="rId29"/>
    <p:sldId id="469" r:id="rId30"/>
    <p:sldId id="600" r:id="rId31"/>
    <p:sldId id="601" r:id="rId32"/>
    <p:sldId id="602" r:id="rId33"/>
    <p:sldId id="603" r:id="rId34"/>
    <p:sldId id="605" r:id="rId35"/>
    <p:sldId id="606" r:id="rId36"/>
    <p:sldId id="607" r:id="rId37"/>
    <p:sldId id="608" r:id="rId38"/>
    <p:sldId id="609" r:id="rId39"/>
    <p:sldId id="611" r:id="rId40"/>
    <p:sldId id="612" r:id="rId41"/>
    <p:sldId id="613" r:id="rId42"/>
    <p:sldId id="614" r:id="rId43"/>
    <p:sldId id="620" r:id="rId44"/>
    <p:sldId id="615" r:id="rId45"/>
    <p:sldId id="616" r:id="rId46"/>
    <p:sldId id="640" r:id="rId47"/>
    <p:sldId id="617" r:id="rId48"/>
    <p:sldId id="618" r:id="rId49"/>
    <p:sldId id="482" r:id="rId50"/>
    <p:sldId id="483" r:id="rId51"/>
    <p:sldId id="484" r:id="rId52"/>
    <p:sldId id="533" r:id="rId53"/>
    <p:sldId id="486" r:id="rId54"/>
    <p:sldId id="487" r:id="rId55"/>
    <p:sldId id="488" r:id="rId56"/>
    <p:sldId id="539" r:id="rId57"/>
    <p:sldId id="540" r:id="rId58"/>
    <p:sldId id="542" r:id="rId59"/>
    <p:sldId id="621" r:id="rId60"/>
    <p:sldId id="622" r:id="rId61"/>
    <p:sldId id="495" r:id="rId62"/>
    <p:sldId id="544" r:id="rId63"/>
    <p:sldId id="545" r:id="rId64"/>
    <p:sldId id="546" r:id="rId65"/>
    <p:sldId id="547" r:id="rId66"/>
    <p:sldId id="548" r:id="rId67"/>
    <p:sldId id="549" r:id="rId68"/>
    <p:sldId id="550" r:id="rId69"/>
    <p:sldId id="551" r:id="rId70"/>
    <p:sldId id="552" r:id="rId71"/>
    <p:sldId id="524" r:id="rId72"/>
    <p:sldId id="526" r:id="rId73"/>
    <p:sldId id="525" r:id="rId74"/>
    <p:sldId id="527" r:id="rId75"/>
    <p:sldId id="626" r:id="rId76"/>
    <p:sldId id="515" r:id="rId77"/>
    <p:sldId id="516" r:id="rId78"/>
    <p:sldId id="517" r:id="rId79"/>
    <p:sldId id="518" r:id="rId80"/>
    <p:sldId id="519" r:id="rId81"/>
    <p:sldId id="520" r:id="rId82"/>
    <p:sldId id="639" r:id="rId83"/>
    <p:sldId id="522" r:id="rId84"/>
    <p:sldId id="641" r:id="rId85"/>
    <p:sldId id="273" r:id="rId86"/>
    <p:sldId id="278" r:id="rId87"/>
    <p:sldId id="627" r:id="rId88"/>
    <p:sldId id="411" r:id="rId89"/>
    <p:sldId id="279" r:id="rId90"/>
    <p:sldId id="628" r:id="rId91"/>
    <p:sldId id="570" r:id="rId92"/>
    <p:sldId id="407" r:id="rId93"/>
    <p:sldId id="573" r:id="rId94"/>
    <p:sldId id="409" r:id="rId95"/>
    <p:sldId id="574" r:id="rId96"/>
    <p:sldId id="575" r:id="rId97"/>
    <p:sldId id="415" r:id="rId98"/>
    <p:sldId id="576" r:id="rId99"/>
    <p:sldId id="419" r:id="rId100"/>
    <p:sldId id="557" r:id="rId101"/>
    <p:sldId id="558" r:id="rId102"/>
    <p:sldId id="559" r:id="rId103"/>
    <p:sldId id="560" r:id="rId104"/>
    <p:sldId id="426" r:id="rId105"/>
    <p:sldId id="435" r:id="rId106"/>
    <p:sldId id="436" r:id="rId107"/>
    <p:sldId id="587" r:id="rId108"/>
    <p:sldId id="440" r:id="rId109"/>
    <p:sldId id="441" r:id="rId110"/>
    <p:sldId id="442" r:id="rId111"/>
    <p:sldId id="561" r:id="rId112"/>
    <p:sldId id="564" r:id="rId113"/>
  </p:sldIdLst>
  <p:sldSz cx="9144000" cy="6858000" type="screen4x3"/>
  <p:notesSz cx="6858000" cy="9144000"/>
  <p:embeddedFontLst>
    <p:embeddedFont>
      <p:font typeface="Bodoni MT Condensed" panose="02070606080606020203" pitchFamily="18" charset="0"/>
      <p:regular r:id="rId117"/>
      <p:bold r:id="rId118"/>
      <p:italic r:id="rId119"/>
      <p:boldItalic r:id="rId120"/>
    </p:embeddedFont>
    <p:embeddedFont>
      <p:font typeface="Georgia" panose="02040502050405020303" pitchFamily="18" charset="0"/>
      <p:regular r:id="rId121"/>
      <p:bold r:id="rId122"/>
      <p:italic r:id="rId123"/>
      <p:boldItalic r:id="rId124"/>
    </p:embeddedFont>
    <p:embeddedFont>
      <p:font typeface="Gulim" panose="020B0600000101010101" pitchFamily="34" charset="-127"/>
      <p:regular r:id="rId125"/>
    </p:embeddedFont>
    <p:embeddedFont>
      <p:font typeface="Calibri" panose="020F0502020204030204"/>
      <p:regular r:id="rId126"/>
      <p:bold r:id="rId127"/>
      <p:italic r:id="rId128"/>
      <p:boldItalic r:id="rId129"/>
    </p:embeddedFont>
    <p:embeddedFont>
      <p:font typeface="华文彩云" panose="02010800040101010101" pitchFamily="2" charset="-122"/>
      <p:regular r:id="rId130"/>
    </p:embeddedFont>
    <p:embeddedFont>
      <p:font typeface="楷体_GB2312" panose="02010609030101010101" pitchFamily="49" charset="-122"/>
      <p:regular r:id="rId131"/>
    </p:embeddedFont>
    <p:embeddedFont>
      <p:font typeface="Arial Unicode MS" panose="020B0604020202020204" charset="-122"/>
      <p:regular r:id="rId132"/>
    </p:embeddedFont>
    <p:embeddedFont>
      <p:font typeface="Cooper Black" panose="0208090404030B020404"/>
      <p:regular r:id="rId133"/>
    </p:embeddedFont>
    <p:embeddedFont>
      <p:font typeface="Comic Sans MS" panose="030F0702030302020204" pitchFamily="66" charset="0"/>
      <p:regular r:id="rId134"/>
      <p:bold r:id="rId135"/>
      <p:italic r:id="rId136"/>
      <p:boldItalic r:id="rId137"/>
    </p:embeddedFont>
    <p:embeddedFont>
      <p:font typeface="Cooper Black" panose="0208090404030B020404" pitchFamily="18" charset="0"/>
      <p:regular r:id="rId138"/>
    </p:embeddedFont>
    <p:embeddedFont>
      <p:font typeface="Cambria Math" panose="02040503050406030204" pitchFamily="-112" charset="0"/>
      <p:regular r:id="rId139"/>
    </p:embeddedFont>
    <p:embeddedFont>
      <p:font typeface="Tempus Sans ITC" panose="04020404030D07020202" pitchFamily="82" charset="0"/>
      <p:regular r:id="rId140"/>
    </p:embeddedFont>
    <p:embeddedFont>
      <p:font typeface="Calibri" panose="020F0502020204030204" charset="0"/>
      <p:regular r:id="rId141"/>
      <p:bold r:id="rId142"/>
      <p:italic r:id="rId143"/>
      <p:boldItalic r:id="rId144"/>
    </p:embeddedFont>
    <p:embeddedFont>
      <p:font typeface="华文楷体" panose="02010600040101010101" pitchFamily="2" charset="-122"/>
      <p:regular r:id="rId145"/>
    </p:embeddedFont>
    <p:embeddedFont>
      <p:font typeface="楷体_GB2312" panose="02010609030101010101"/>
      <p:regular r:id="rId146"/>
    </p:embeddedFont>
    <p:embeddedFont>
      <p:font typeface="方正舒体" panose="02010601030101010101" charset="-122"/>
      <p:regular r:id="rId147"/>
    </p:embeddedFont>
    <p:embeddedFont>
      <p:font typeface="Wingdings 2" panose="05020102010507070707" pitchFamily="18" charset="2"/>
      <p:regular r:id="rId148"/>
    </p:embeddedFont>
    <p:embeddedFont>
      <p:font typeface="华文行楷" panose="02010800040101010101" pitchFamily="2" charset="-122"/>
      <p:regular r:id="rId149"/>
    </p:embeddedFont>
    <p:embeddedFont>
      <p:font typeface="PMingLiU" panose="02020500000000000000" pitchFamily="18" charset="-120"/>
      <p:regular r:id="rId150"/>
    </p:embeddedFont>
    <p:embeddedFont>
      <p:font typeface="华文新魏" panose="02010800040101010101" pitchFamily="2" charset="-122"/>
      <p:regular r:id="rId151"/>
    </p:embeddedFont>
    <p:embeddedFont>
      <p:font typeface="楷体" panose="02010609060101010101" charset="-122"/>
      <p:regular r:id="rId152"/>
    </p:embeddedFont>
    <p:embeddedFont>
      <p:font typeface="楷体_GB2312" panose="02010609030101010101" charset="0"/>
      <p:regular r:id="rId1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2DC8FF"/>
    <a:srgbClr val="71AE0E"/>
    <a:srgbClr val="3399FF"/>
    <a:srgbClr val="336600"/>
    <a:srgbClr val="FF9900"/>
    <a:srgbClr val="8E0000"/>
    <a:srgbClr val="B40000"/>
    <a:srgbClr val="FF9999"/>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815" autoAdjust="0"/>
    <p:restoredTop sz="94660"/>
  </p:normalViewPr>
  <p:slideViewPr>
    <p:cSldViewPr snapToObjects="1">
      <p:cViewPr>
        <p:scale>
          <a:sx n="75" d="100"/>
          <a:sy n="75" d="100"/>
        </p:scale>
        <p:origin x="-882" y="-3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3" Type="http://schemas.openxmlformats.org/officeDocument/2006/relationships/font" Target="fonts/font37.fntdata"/><Relationship Id="rId152" Type="http://schemas.openxmlformats.org/officeDocument/2006/relationships/font" Target="fonts/font36.fntdata"/><Relationship Id="rId151" Type="http://schemas.openxmlformats.org/officeDocument/2006/relationships/font" Target="fonts/font35.fntdata"/><Relationship Id="rId150" Type="http://schemas.openxmlformats.org/officeDocument/2006/relationships/font" Target="fonts/font34.fntdata"/><Relationship Id="rId15" Type="http://schemas.openxmlformats.org/officeDocument/2006/relationships/slide" Target="slides/slide10.xml"/><Relationship Id="rId149" Type="http://schemas.openxmlformats.org/officeDocument/2006/relationships/font" Target="fonts/font33.fntdata"/><Relationship Id="rId148" Type="http://schemas.openxmlformats.org/officeDocument/2006/relationships/font" Target="fonts/font32.fntdata"/><Relationship Id="rId147" Type="http://schemas.openxmlformats.org/officeDocument/2006/relationships/font" Target="fonts/font31.fntdata"/><Relationship Id="rId146" Type="http://schemas.openxmlformats.org/officeDocument/2006/relationships/font" Target="fonts/font30.fntdata"/><Relationship Id="rId145" Type="http://schemas.openxmlformats.org/officeDocument/2006/relationships/font" Target="fonts/font29.fntdata"/><Relationship Id="rId144" Type="http://schemas.openxmlformats.org/officeDocument/2006/relationships/font" Target="fonts/font28.fntdata"/><Relationship Id="rId143" Type="http://schemas.openxmlformats.org/officeDocument/2006/relationships/font" Target="fonts/font27.fntdata"/><Relationship Id="rId142" Type="http://schemas.openxmlformats.org/officeDocument/2006/relationships/font" Target="fonts/font26.fntdata"/><Relationship Id="rId141" Type="http://schemas.openxmlformats.org/officeDocument/2006/relationships/font" Target="fonts/font25.fntdata"/><Relationship Id="rId140" Type="http://schemas.openxmlformats.org/officeDocument/2006/relationships/font" Target="fonts/font24.fntdata"/><Relationship Id="rId14" Type="http://schemas.openxmlformats.org/officeDocument/2006/relationships/slide" Target="slides/slide9.xml"/><Relationship Id="rId139" Type="http://schemas.openxmlformats.org/officeDocument/2006/relationships/font" Target="fonts/font23.fntdata"/><Relationship Id="rId138" Type="http://schemas.openxmlformats.org/officeDocument/2006/relationships/font" Target="fonts/font22.fntdata"/><Relationship Id="rId137" Type="http://schemas.openxmlformats.org/officeDocument/2006/relationships/font" Target="fonts/font21.fntdata"/><Relationship Id="rId136" Type="http://schemas.openxmlformats.org/officeDocument/2006/relationships/font" Target="fonts/font20.fntdata"/><Relationship Id="rId135" Type="http://schemas.openxmlformats.org/officeDocument/2006/relationships/font" Target="fonts/font19.fntdata"/><Relationship Id="rId134" Type="http://schemas.openxmlformats.org/officeDocument/2006/relationships/font" Target="fonts/font18.fntdata"/><Relationship Id="rId133" Type="http://schemas.openxmlformats.org/officeDocument/2006/relationships/font" Target="fonts/font17.fntdata"/><Relationship Id="rId132" Type="http://schemas.openxmlformats.org/officeDocument/2006/relationships/font" Target="fonts/font16.fntdata"/><Relationship Id="rId131" Type="http://schemas.openxmlformats.org/officeDocument/2006/relationships/font" Target="fonts/font15.fntdata"/><Relationship Id="rId130" Type="http://schemas.openxmlformats.org/officeDocument/2006/relationships/font" Target="fonts/font14.fntdata"/><Relationship Id="rId13" Type="http://schemas.openxmlformats.org/officeDocument/2006/relationships/slide" Target="slides/slide8.xml"/><Relationship Id="rId129" Type="http://schemas.openxmlformats.org/officeDocument/2006/relationships/font" Target="fonts/font13.fntdata"/><Relationship Id="rId128" Type="http://schemas.openxmlformats.org/officeDocument/2006/relationships/font" Target="fonts/font12.fntdata"/><Relationship Id="rId127" Type="http://schemas.openxmlformats.org/officeDocument/2006/relationships/font" Target="fonts/font11.fntdata"/><Relationship Id="rId126" Type="http://schemas.openxmlformats.org/officeDocument/2006/relationships/font" Target="fonts/font10.fntdata"/><Relationship Id="rId125" Type="http://schemas.openxmlformats.org/officeDocument/2006/relationships/font" Target="fonts/font9.fntdata"/><Relationship Id="rId124" Type="http://schemas.openxmlformats.org/officeDocument/2006/relationships/font" Target="fonts/font8.fntdata"/><Relationship Id="rId123" Type="http://schemas.openxmlformats.org/officeDocument/2006/relationships/font" Target="fonts/font7.fntdata"/><Relationship Id="rId122" Type="http://schemas.openxmlformats.org/officeDocument/2006/relationships/font" Target="fonts/font6.fntdata"/><Relationship Id="rId121" Type="http://schemas.openxmlformats.org/officeDocument/2006/relationships/font" Target="fonts/font5.fntdata"/><Relationship Id="rId120" Type="http://schemas.openxmlformats.org/officeDocument/2006/relationships/font" Target="fonts/font4.fntdata"/><Relationship Id="rId12" Type="http://schemas.openxmlformats.org/officeDocument/2006/relationships/slide" Target="slides/slide7.xml"/><Relationship Id="rId119" Type="http://schemas.openxmlformats.org/officeDocument/2006/relationships/font" Target="fonts/font3.fntdata"/><Relationship Id="rId118" Type="http://schemas.openxmlformats.org/officeDocument/2006/relationships/font" Target="fonts/font2.fntdata"/><Relationship Id="rId117" Type="http://schemas.openxmlformats.org/officeDocument/2006/relationships/font" Target="fonts/font1.fntdata"/><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ln>
        </p:spPr>
      </p:sp>
      <p:sp>
        <p:nvSpPr>
          <p:cNvPr id="3246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AA31EE46-0019-4961-845C-C6BF13F331A7}"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ln>
        </p:spPr>
      </p:sp>
      <p:sp>
        <p:nvSpPr>
          <p:cNvPr id="151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5ADE09-AA3F-487A-A6BC-659C7BF6FFE8}" type="slidenum">
              <a:rPr lang="zh-CN" altLang="en-US"/>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ln>
        </p:spPr>
      </p:sp>
      <p:sp>
        <p:nvSpPr>
          <p:cNvPr id="151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5ADE09-AA3F-487A-A6BC-659C7BF6FFE8}" type="slidenum">
              <a:rPr lang="zh-CN" altLang="en-US"/>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ln>
        </p:spPr>
      </p:sp>
      <p:sp>
        <p:nvSpPr>
          <p:cNvPr id="151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5ADE09-AA3F-487A-A6BC-659C7BF6FFE8}" type="slidenum">
              <a:rPr lang="zh-CN" altLang="en-US"/>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ln>
        </p:spPr>
      </p:sp>
      <p:sp>
        <p:nvSpPr>
          <p:cNvPr id="161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8AF20AB-BAB6-4824-9175-9E967B7F7D8B}" type="slidenum">
              <a:rPr lang="zh-CN" altLang="en-US"/>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ln>
        </p:spPr>
      </p:sp>
      <p:sp>
        <p:nvSpPr>
          <p:cNvPr id="161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8AF20AB-BAB6-4824-9175-9E967B7F7D8B}" type="slidenum">
              <a:rPr lang="zh-CN" altLang="en-US"/>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ln>
        </p:spPr>
      </p:sp>
      <p:sp>
        <p:nvSpPr>
          <p:cNvPr id="161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8AF20AB-BAB6-4824-9175-9E967B7F7D8B}" type="slidenum">
              <a:rPr lang="zh-CN" altLang="en-US"/>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ln>
        </p:spPr>
      </p:sp>
      <p:sp>
        <p:nvSpPr>
          <p:cNvPr id="161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
        <p:nvSpPr>
          <p:cNvPr id="15974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8AF20AB-BAB6-4824-9175-9E967B7F7D8B}" type="slidenum">
              <a:rPr lang="zh-CN" altLang="en-US"/>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ln>
        </p:spPr>
      </p:sp>
      <p:sp>
        <p:nvSpPr>
          <p:cNvPr id="3246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AA31EE46-0019-4961-845C-C6BF13F331A7}"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ln>
        </p:spPr>
      </p:sp>
      <p:sp>
        <p:nvSpPr>
          <p:cNvPr id="17101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0DB050B-0B13-4A71-9D7D-2735323ED5B8}" type="slidenum">
              <a:rPr lang="zh-CN" altLang="en-US"/>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ln>
        </p:spPr>
      </p:sp>
      <p:sp>
        <p:nvSpPr>
          <p:cNvPr id="17305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20371CA4-C4C4-46FD-B488-90898D010C86}" type="slidenum">
              <a:rPr lang="zh-CN" altLang="en-US"/>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ln>
        </p:spPr>
      </p:sp>
      <p:sp>
        <p:nvSpPr>
          <p:cNvPr id="1392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26DBC02-CD75-4B21-9C07-BE6114A99417}" type="slidenum">
              <a:rPr lang="zh-CN" altLang="en-US"/>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ln>
        </p:spPr>
      </p:sp>
      <p:sp>
        <p:nvSpPr>
          <p:cNvPr id="1761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38A644FB-554E-41A2-BE6F-2070247D1D4E}" type="slidenum">
              <a:rPr lang="zh-CN" altLang="en-US"/>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bwMode="auto">
          <a:noFill/>
          <a:ln>
            <a:solidFill>
              <a:srgbClr val="000000"/>
            </a:solidFill>
            <a:miter lim="800000"/>
          </a:ln>
        </p:spPr>
      </p:sp>
      <p:sp>
        <p:nvSpPr>
          <p:cNvPr id="99330"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9933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8F96509-8C82-413E-B60D-7F11BF47D792}" type="slidenum">
              <a:rPr lang="zh-CN" altLang="en-US"/>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ln>
        </p:spPr>
      </p:sp>
      <p:sp>
        <p:nvSpPr>
          <p:cNvPr id="163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B4A4D68-7120-48DF-A464-A3BF320BFB8C}" type="slidenum">
              <a:rPr lang="zh-CN" altLang="en-US"/>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ln>
        </p:spPr>
      </p:sp>
      <p:sp>
        <p:nvSpPr>
          <p:cNvPr id="21197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E7F24BE-808F-457B-A722-CF20A209101D}" type="slidenum">
              <a:rPr lang="zh-CN" altLang="en-US"/>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ln>
        </p:spPr>
      </p:sp>
      <p:sp>
        <p:nvSpPr>
          <p:cNvPr id="21197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E7F24BE-808F-457B-A722-CF20A209101D}" type="slidenum">
              <a:rPr lang="zh-CN" altLang="en-US"/>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ln>
        </p:spPr>
      </p:sp>
      <p:sp>
        <p:nvSpPr>
          <p:cNvPr id="23347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67BE9704-E3C8-466D-B02F-9208A4C9D880}"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ln>
        </p:spPr>
      </p:sp>
      <p:sp>
        <p:nvSpPr>
          <p:cNvPr id="23347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67BE9704-E3C8-466D-B02F-9208A4C9D880}"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ln>
        </p:spPr>
      </p:sp>
      <p:sp>
        <p:nvSpPr>
          <p:cNvPr id="23552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6A17BC62-5AEF-4B39-A66A-5706ED3AC782}"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ln>
        </p:spPr>
      </p:sp>
      <p:sp>
        <p:nvSpPr>
          <p:cNvPr id="2416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49A25AD0-1147-4099-9558-D3B39D81C4D1}"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ln>
        </p:spPr>
      </p:sp>
      <p:sp>
        <p:nvSpPr>
          <p:cNvPr id="24371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0127B037-994A-48F6-B78B-E7E7E51D8555}"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ln>
        </p:spPr>
      </p:sp>
      <p:sp>
        <p:nvSpPr>
          <p:cNvPr id="24576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122BBDA7-D4F5-414D-856C-BA67A43105D9}"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ln>
        </p:spPr>
      </p:sp>
      <p:sp>
        <p:nvSpPr>
          <p:cNvPr id="24781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ln>
        </p:spPr>
        <p:txBody>
          <a:bodyPr anchor="b"/>
          <a:lstStyle/>
          <a:p>
            <a:pPr algn="r">
              <a:defRPr/>
            </a:pPr>
            <a:fld id="{43D12E82-1BEB-42C5-9305-45481AD1CE10}" type="slidenum">
              <a:rPr lang="zh-CN" altLang="en-US" sz="1200">
                <a:latin typeface="+mn-lt"/>
                <a:ea typeface="+mn-ea"/>
              </a:rPr>
            </a:fld>
            <a:endParaRPr lang="en-US" altLang="zh-CN" sz="1200">
              <a:latin typeface="+mn-lt"/>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ln>
        </p:spPr>
      </p:sp>
      <p:sp>
        <p:nvSpPr>
          <p:cNvPr id="2928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275F6B-8E8C-438F-A4C0-22B821D4D61C}" type="slidenum">
              <a:rPr lang="zh-CN" altLang="en-US"/>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ln>
        </p:spPr>
      </p:sp>
      <p:sp>
        <p:nvSpPr>
          <p:cNvPr id="29491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D5024D2-367F-4778-AE51-0591B3340A26}" type="slidenum">
              <a:rPr lang="zh-CN" altLang="en-US"/>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ln>
        </p:spPr>
      </p:sp>
      <p:sp>
        <p:nvSpPr>
          <p:cNvPr id="29491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
        <p:nvSpPr>
          <p:cNvPr id="2539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D5024D2-367F-4778-AE51-0591B3340A26}" type="slidenum">
              <a:rPr lang="zh-CN" altLang="en-US"/>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ln>
        </p:spPr>
      </p:sp>
      <p:sp>
        <p:nvSpPr>
          <p:cNvPr id="2928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275F6B-8E8C-438F-A4C0-22B821D4D61C}" type="slidenum">
              <a:rPr lang="zh-CN" altLang="en-US"/>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ln>
        </p:spPr>
      </p:sp>
      <p:sp>
        <p:nvSpPr>
          <p:cNvPr id="29286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275F6B-8E8C-438F-A4C0-22B821D4D61C}" type="slidenum">
              <a:rPr lang="zh-CN" altLang="en-US"/>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ln>
        </p:spPr>
      </p:sp>
      <p:sp>
        <p:nvSpPr>
          <p:cNvPr id="1423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
        <p:nvSpPr>
          <p:cNvPr id="14233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AD021F9C-7488-4ABC-9372-B10826CD6159}" type="slidenum">
              <a:rPr lang="zh-CN" altLang="en-US"/>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14.pn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7.xml"/><Relationship Id="rId4" Type="http://schemas.openxmlformats.org/officeDocument/2006/relationships/image" Target="../media/image62.jpeg"/><Relationship Id="rId3" Type="http://schemas.openxmlformats.org/officeDocument/2006/relationships/image" Target="../media/image61.png"/><Relationship Id="rId2" Type="http://schemas.openxmlformats.org/officeDocument/2006/relationships/image" Target="../media/image15.jpeg"/><Relationship Id="rId1" Type="http://schemas.openxmlformats.org/officeDocument/2006/relationships/slide" Target="slide81.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44.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15.jpeg"/><Relationship Id="rId2" Type="http://schemas.openxmlformats.org/officeDocument/2006/relationships/slide" Target="slide81.xml"/><Relationship Id="rId1" Type="http://schemas.openxmlformats.org/officeDocument/2006/relationships/image" Target="../media/image44.png"/></Relationships>
</file>

<file path=ppt/slides/_rels/slide104.xml.rels><?xml version="1.0" encoding="UTF-8" standalone="yes"?>
<Relationships xmlns="http://schemas.openxmlformats.org/package/2006/relationships"><Relationship Id="rId9" Type="http://schemas.openxmlformats.org/officeDocument/2006/relationships/notesSlide" Target="../notesSlides/notesSlide83.xml"/><Relationship Id="rId8" Type="http://schemas.openxmlformats.org/officeDocument/2006/relationships/slideLayout" Target="../slideLayouts/slideLayout2.xml"/><Relationship Id="rId7" Type="http://schemas.openxmlformats.org/officeDocument/2006/relationships/image" Target="../media/image16.jpeg"/><Relationship Id="rId6" Type="http://schemas.openxmlformats.org/officeDocument/2006/relationships/slide" Target="slide107.xml"/><Relationship Id="rId5" Type="http://schemas.openxmlformats.org/officeDocument/2006/relationships/image" Target="../media/image15.jpeg"/><Relationship Id="rId4" Type="http://schemas.openxmlformats.org/officeDocument/2006/relationships/slide" Target="slide4.xml"/><Relationship Id="rId3" Type="http://schemas.openxmlformats.org/officeDocument/2006/relationships/slide" Target="slide105.xml"/><Relationship Id="rId2" Type="http://schemas.openxmlformats.org/officeDocument/2006/relationships/image" Target="../media/image65.png"/><Relationship Id="rId1" Type="http://schemas.openxmlformats.org/officeDocument/2006/relationships/image" Target="../media/image64.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7.xml"/><Relationship Id="rId2" Type="http://schemas.openxmlformats.org/officeDocument/2006/relationships/slide" Target="slide105.xml"/><Relationship Id="rId1" Type="http://schemas.openxmlformats.org/officeDocument/2006/relationships/image" Target="../media/image64.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105.xml"/><Relationship Id="rId3" Type="http://schemas.openxmlformats.org/officeDocument/2006/relationships/image" Target="../media/image64.png"/><Relationship Id="rId2" Type="http://schemas.openxmlformats.org/officeDocument/2006/relationships/image" Target="../media/image15.jpeg"/><Relationship Id="rId1" Type="http://schemas.openxmlformats.org/officeDocument/2006/relationships/slide" Target="slide104.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7.xml"/><Relationship Id="rId2" Type="http://schemas.openxmlformats.org/officeDocument/2006/relationships/slide" Target="slide105.xml"/><Relationship Id="rId1" Type="http://schemas.openxmlformats.org/officeDocument/2006/relationships/image" Target="../media/image64.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jpeg"/><Relationship Id="rId2" Type="http://schemas.openxmlformats.org/officeDocument/2006/relationships/image" Target="../media/image31.jpeg"/><Relationship Id="rId1" Type="http://schemas.openxmlformats.org/officeDocument/2006/relationships/image" Target="../media/image46.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6.xml"/><Relationship Id="rId4" Type="http://schemas.openxmlformats.org/officeDocument/2006/relationships/image" Target="../media/image14.png"/><Relationship Id="rId3" Type="http://schemas.openxmlformats.org/officeDocument/2006/relationships/slide" Target="slide5.xml"/><Relationship Id="rId2" Type="http://schemas.microsoft.com/office/2007/relationships/hdphoto" Target="../media/hdphoto1.wdp"/><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34.png"/><Relationship Id="rId6" Type="http://schemas.microsoft.com/office/2007/relationships/media" Target="file:///C:\Documents%20and%20Settings\hanyunong.FLTRP\&#26700;&#38754;\B3U3\Unit%203%20Section%20A\Audrey%20Hepburn_&#39640;&#28165;.wmv" TargetMode="External"/><Relationship Id="rId5" Type="http://schemas.openxmlformats.org/officeDocument/2006/relationships/video" Target="file:///C:\Documents%20and%20Settings\hanyunong.FLTRP\&#26700;&#38754;\B3U3\Unit%203%20Section%20A\Audrey%20Hepburn_&#39640;&#28165;.wmv" TargetMode="External"/><Relationship Id="rId4" Type="http://schemas.openxmlformats.org/officeDocument/2006/relationships/image" Target="../media/image30.png"/><Relationship Id="rId3" Type="http://schemas.openxmlformats.org/officeDocument/2006/relationships/slide" Target="slide12.xml"/><Relationship Id="rId2" Type="http://schemas.openxmlformats.org/officeDocument/2006/relationships/image" Target="../media/image33.png"/><Relationship Id="rId1" Type="http://schemas.openxmlformats.org/officeDocument/2006/relationships/hyperlink" Target="bodylanguage.3gp"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media" Target="file:///C:\Documents%20and%20Settings\hanyunong.FLTRP\&#26700;&#38754;\B3U3\Unit%203%20Section%20A\clip%201.mp3" TargetMode="External"/><Relationship Id="rId3" Type="http://schemas.openxmlformats.org/officeDocument/2006/relationships/audio" Target="file:///C:\Documents%20and%20Settings\hanyunong.FLTRP\&#26700;&#38754;\B3U3\Unit%203%20Section%20A\clip%201.mp3" TargetMode="External"/><Relationship Id="rId2" Type="http://schemas.openxmlformats.org/officeDocument/2006/relationships/image" Target="../media/image30.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36.png"/><Relationship Id="rId6" Type="http://schemas.microsoft.com/office/2007/relationships/media" Target="file:///C:\Documents%20and%20Settings\hanyunong.FLTRP\&#26700;&#38754;\B3U3\Unit%203%20Section%20A\clip%202.mp3" TargetMode="External"/><Relationship Id="rId5" Type="http://schemas.openxmlformats.org/officeDocument/2006/relationships/audio" Target="file:///C:\Documents%20and%20Settings\hanyunong.FLTRP\&#26700;&#38754;\B3U3\Unit%203%20Section%20A\clip%202.mp3" TargetMode="External"/><Relationship Id="rId4" Type="http://schemas.openxmlformats.org/officeDocument/2006/relationships/image" Target="../media/image30.png"/><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 Target="slide5.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media" Target="file:///C:\Documents%20and%20Settings\hanyunong.FLTRP\&#26700;&#38754;\B3U3\Unit%203%20Section%20A\clip%203.mp3" TargetMode="External"/><Relationship Id="rId3" Type="http://schemas.openxmlformats.org/officeDocument/2006/relationships/audio" Target="file:///C:\Documents%20and%20Settings\hanyunong.FLTRP\&#26700;&#38754;\B3U3\Unit%203%20Section%20A\clip%203.mp3" TargetMode="External"/><Relationship Id="rId2" Type="http://schemas.openxmlformats.org/officeDocument/2006/relationships/image" Target="../media/image30.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36.png"/><Relationship Id="rId6" Type="http://schemas.microsoft.com/office/2007/relationships/media" Target="file:///C:\Documents%20and%20Settings\hanyunong.FLTRP\&#26700;&#38754;\B3U3\Unit%203%20Section%20A\clip%204.mp3" TargetMode="External"/><Relationship Id="rId5" Type="http://schemas.openxmlformats.org/officeDocument/2006/relationships/audio" Target="file:///C:\Documents%20and%20Settings\hanyunong.FLTRP\&#26700;&#38754;\B3U3\Unit%203%20Section%20A\clip%204.mp3" TargetMode="External"/><Relationship Id="rId4" Type="http://schemas.openxmlformats.org/officeDocument/2006/relationships/image" Target="../media/image30.png"/><Relationship Id="rId3" Type="http://schemas.openxmlformats.org/officeDocument/2006/relationships/image" Target="../media/image15.jpeg"/><Relationship Id="rId2" Type="http://schemas.openxmlformats.org/officeDocument/2006/relationships/slide" Target="slide5.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slide" Target="slide22.xml"/><Relationship Id="rId6" Type="http://schemas.openxmlformats.org/officeDocument/2006/relationships/image" Target="../media/image30.png"/><Relationship Id="rId5" Type="http://schemas.openxmlformats.org/officeDocument/2006/relationships/slide" Target="slide20.xml"/><Relationship Id="rId4" Type="http://schemas.openxmlformats.org/officeDocument/2006/relationships/slide" Target="slide21.xml"/><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 Target="slide1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0.png"/><Relationship Id="rId3" Type="http://schemas.openxmlformats.org/officeDocument/2006/relationships/image" Target="../media/image15.jpeg"/><Relationship Id="rId2" Type="http://schemas.openxmlformats.org/officeDocument/2006/relationships/slide" Target="slide19.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5.jpeg"/><Relationship Id="rId3" Type="http://schemas.openxmlformats.org/officeDocument/2006/relationships/slide" Target="slide19.xml"/><Relationship Id="rId2" Type="http://schemas.openxmlformats.org/officeDocument/2006/relationships/image" Target="../media/image30.png"/><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slide" Target="slide5.xml"/><Relationship Id="rId2" Type="http://schemas.openxmlformats.org/officeDocument/2006/relationships/image" Target="../media/image30.png"/><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5.jpeg"/><Relationship Id="rId6" Type="http://schemas.openxmlformats.org/officeDocument/2006/relationships/slide" Target="slide4.xml"/><Relationship Id="rId5" Type="http://schemas.openxmlformats.org/officeDocument/2006/relationships/slide" Target="slide72.xml"/><Relationship Id="rId4" Type="http://schemas.openxmlformats.org/officeDocument/2006/relationships/slide" Target="slide48.xml"/><Relationship Id="rId3" Type="http://schemas.openxmlformats.org/officeDocument/2006/relationships/slide" Target="slide24.xml"/><Relationship Id="rId2" Type="http://schemas.openxmlformats.org/officeDocument/2006/relationships/image" Target="../media/image42.png"/><Relationship Id="rId10" Type="http://schemas.openxmlformats.org/officeDocument/2006/relationships/notesSlide" Target="../notesSlides/notesSlide21.xml"/><Relationship Id="rId1" Type="http://schemas.openxmlformats.org/officeDocument/2006/relationships/image" Target="../media/image41.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7.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12.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12.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5.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12.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1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slide" Target="slide24.xml"/><Relationship Id="rId3" Type="http://schemas.openxmlformats.org/officeDocument/2006/relationships/image" Target="../media/image42.png"/><Relationship Id="rId2" Type="http://schemas.openxmlformats.org/officeDocument/2006/relationships/slide" Target="slide1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8.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slide" Target="slide24.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9" Type="http://schemas.openxmlformats.org/officeDocument/2006/relationships/slide" Target="slide104.xml"/><Relationship Id="rId8" Type="http://schemas.openxmlformats.org/officeDocument/2006/relationships/slide" Target="slide5.xml"/><Relationship Id="rId7" Type="http://schemas.openxmlformats.org/officeDocument/2006/relationships/image" Target="../media/image12.png"/><Relationship Id="rId6" Type="http://schemas.openxmlformats.org/officeDocument/2006/relationships/slide" Target="slide4.xml"/><Relationship Id="rId5" Type="http://schemas.openxmlformats.org/officeDocument/2006/relationships/image" Target="../media/image11.png"/><Relationship Id="rId4" Type="http://schemas.openxmlformats.org/officeDocument/2006/relationships/slide" Target="slide23.xml"/><Relationship Id="rId3" Type="http://schemas.openxmlformats.org/officeDocument/2006/relationships/image" Target="../media/image10.png"/><Relationship Id="rId2" Type="http://schemas.openxmlformats.org/officeDocument/2006/relationships/slide" Target="slide81.xml"/><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13.jpe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4.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4.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4.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4.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4.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slide" Target="slide24.xml"/><Relationship Id="rId2" Type="http://schemas.openxmlformats.org/officeDocument/2006/relationships/image" Target="../media/image42.png"/><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42.png"/><Relationship Id="rId3" Type="http://schemas.openxmlformats.org/officeDocument/2006/relationships/image" Target="../media/image15.jpeg"/><Relationship Id="rId2" Type="http://schemas.openxmlformats.org/officeDocument/2006/relationships/slide" Target="slide23.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slide" Target="slide48.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slide" Target="slide4.xml"/><Relationship Id="rId5" Type="http://schemas.openxmlformats.org/officeDocument/2006/relationships/slide" Target="slide19.xml"/><Relationship Id="rId4" Type="http://schemas.openxmlformats.org/officeDocument/2006/relationships/slide" Target="slide12.xml"/><Relationship Id="rId3" Type="http://schemas.openxmlformats.org/officeDocument/2006/relationships/slide" Target="slide6.xml"/><Relationship Id="rId2" Type="http://schemas.openxmlformats.org/officeDocument/2006/relationships/image" Target="../media/image14.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slide" Target="slide48.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slide" Target="slide48.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slide" Target="slide6.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slide" Target="slide48.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slide" Target="slide48.xml"/><Relationship Id="rId1" Type="http://schemas.openxmlformats.org/officeDocument/2006/relationships/image" Target="../media/image42.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48.xml"/><Relationship Id="rId2" Type="http://schemas.openxmlformats.org/officeDocument/2006/relationships/image" Target="../media/image42.png"/><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3.xml"/><Relationship Id="rId4" Type="http://schemas.openxmlformats.org/officeDocument/2006/relationships/slide" Target="slide48.xml"/><Relationship Id="rId3" Type="http://schemas.openxmlformats.org/officeDocument/2006/relationships/image" Target="../media/image42.png"/><Relationship Id="rId2" Type="http://schemas.openxmlformats.org/officeDocument/2006/relationships/image" Target="../media/image52.jpeg"/><Relationship Id="rId1" Type="http://schemas.openxmlformats.org/officeDocument/2006/relationships/image" Target="../media/image51.jpe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slide" Target="slide48.xml"/><Relationship Id="rId3" Type="http://schemas.openxmlformats.org/officeDocument/2006/relationships/image" Target="../media/image42.png"/><Relationship Id="rId2" Type="http://schemas.openxmlformats.org/officeDocument/2006/relationships/image" Target="../media/image52.jpeg"/><Relationship Id="rId1" Type="http://schemas.openxmlformats.org/officeDocument/2006/relationships/image" Target="../media/image51.jpe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slide" Target="slide48.xml"/><Relationship Id="rId3" Type="http://schemas.openxmlformats.org/officeDocument/2006/relationships/image" Target="../media/image42.png"/><Relationship Id="rId2" Type="http://schemas.openxmlformats.org/officeDocument/2006/relationships/image" Target="../media/image52.jpeg"/><Relationship Id="rId1" Type="http://schemas.openxmlformats.org/officeDocument/2006/relationships/image" Target="../media/image51.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slide" Target="slide6.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24.xml"/><Relationship Id="rId4" Type="http://schemas.openxmlformats.org/officeDocument/2006/relationships/slide" Target="slide48.xml"/><Relationship Id="rId3" Type="http://schemas.openxmlformats.org/officeDocument/2006/relationships/image" Target="../media/image42.png"/><Relationship Id="rId2" Type="http://schemas.openxmlformats.org/officeDocument/2006/relationships/image" Target="../media/image52.jpeg"/><Relationship Id="rId1" Type="http://schemas.openxmlformats.org/officeDocument/2006/relationships/image" Target="../media/image51.jpe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4.xml"/><Relationship Id="rId5" Type="http://schemas.openxmlformats.org/officeDocument/2006/relationships/slide" Target="slide48.xml"/><Relationship Id="rId4" Type="http://schemas.openxmlformats.org/officeDocument/2006/relationships/image" Target="../media/image42.png"/><Relationship Id="rId3" Type="http://schemas.openxmlformats.org/officeDocument/2006/relationships/image" Target="../media/image52.jpeg"/><Relationship Id="rId2" Type="http://schemas.openxmlformats.org/officeDocument/2006/relationships/image" Target="../media/image15.jpeg"/><Relationship Id="rId1" Type="http://schemas.openxmlformats.org/officeDocument/2006/relationships/slide" Target="slide23.xml"/></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image" Target="../media/image42.png"/><Relationship Id="rId4" Type="http://schemas.openxmlformats.org/officeDocument/2006/relationships/slide" Target="slide75.xml"/><Relationship Id="rId3" Type="http://schemas.openxmlformats.org/officeDocument/2006/relationships/slide" Target="slide73.xml"/><Relationship Id="rId2" Type="http://schemas.openxmlformats.org/officeDocument/2006/relationships/image" Target="../media/image53.png"/><Relationship Id="rId1" Type="http://schemas.openxmlformats.org/officeDocument/2006/relationships/slide" Target="slide74.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15.jpeg"/><Relationship Id="rId2" Type="http://schemas.openxmlformats.org/officeDocument/2006/relationships/slide" Target="slide72.xml"/><Relationship Id="rId1" Type="http://schemas.openxmlformats.org/officeDocument/2006/relationships/image" Target="../media/image54.jpe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15.jpeg"/><Relationship Id="rId2" Type="http://schemas.openxmlformats.org/officeDocument/2006/relationships/slide" Target="slide72.xml"/><Relationship Id="rId1" Type="http://schemas.openxmlformats.org/officeDocument/2006/relationships/image" Target="../media/image54.jpe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15.jpeg"/><Relationship Id="rId2" Type="http://schemas.openxmlformats.org/officeDocument/2006/relationships/slide" Target="slide72.xml"/><Relationship Id="rId1" Type="http://schemas.openxmlformats.org/officeDocument/2006/relationships/image" Target="../media/image54.jpe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slide" Target="slide72.xml"/><Relationship Id="rId2" Type="http://schemas.openxmlformats.org/officeDocument/2006/relationships/image" Target="../media/image42.png"/><Relationship Id="rId1" Type="http://schemas.openxmlformats.org/officeDocument/2006/relationships/image" Target="../media/image54.jpeg"/></Relationships>
</file>

<file path=ppt/slides/_rels/slide77.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2.xml"/><Relationship Id="rId7" Type="http://schemas.openxmlformats.org/officeDocument/2006/relationships/slide" Target="slide72.xml"/><Relationship Id="rId6" Type="http://schemas.openxmlformats.org/officeDocument/2006/relationships/image" Target="../media/image42.png"/><Relationship Id="rId5" Type="http://schemas.openxmlformats.org/officeDocument/2006/relationships/image" Target="../media/image57.jpeg"/><Relationship Id="rId4" Type="http://schemas.openxmlformats.org/officeDocument/2006/relationships/slide" Target="slide80.xml"/><Relationship Id="rId3" Type="http://schemas.openxmlformats.org/officeDocument/2006/relationships/image" Target="../media/image56.png"/><Relationship Id="rId2" Type="http://schemas.openxmlformats.org/officeDocument/2006/relationships/slide" Target="slide79.xml"/><Relationship Id="rId1" Type="http://schemas.openxmlformats.org/officeDocument/2006/relationships/image" Target="../media/image55.GIF"/></Relationships>
</file>

<file path=ppt/slides/_rels/slide78.xml.rels><?xml version="1.0" encoding="UTF-8" standalone="yes"?>
<Relationships xmlns="http://schemas.openxmlformats.org/package/2006/relationships"><Relationship Id="rId9" Type="http://schemas.microsoft.com/office/2007/relationships/media" Target="file:///C:\Documents%20and%20Settings\gaoamin\&#26700;&#38754;\B3U3\B3U3\Unit%203%20Section%20A\UNICEF%20USA_%20Audrey%20Hepburn%20Society%20-%20U.S.%20Fund%20for%20UNICEF_&#26631;&#28165;.avi" TargetMode="External"/><Relationship Id="rId8" Type="http://schemas.openxmlformats.org/officeDocument/2006/relationships/video" Target="file:///C:\Documents%20and%20Settings\gaoamin\&#26700;&#38754;\B3U3\B3U3\Unit%203%20Section%20A\UNICEF%20USA_%20Audrey%20Hepburn%20Society%20-%20U.S.%20Fund%20for%20UNICEF_&#26631;&#28165;.avi" TargetMode="External"/><Relationship Id="rId7" Type="http://schemas.openxmlformats.org/officeDocument/2006/relationships/slide" Target="slide72.xml"/><Relationship Id="rId6" Type="http://schemas.openxmlformats.org/officeDocument/2006/relationships/image" Target="../media/image42.png"/><Relationship Id="rId5" Type="http://schemas.openxmlformats.org/officeDocument/2006/relationships/image" Target="../media/image57.jpeg"/><Relationship Id="rId4" Type="http://schemas.openxmlformats.org/officeDocument/2006/relationships/slide" Target="slide77.xml"/><Relationship Id="rId3" Type="http://schemas.openxmlformats.org/officeDocument/2006/relationships/image" Target="../media/image15.jpeg"/><Relationship Id="rId2" Type="http://schemas.openxmlformats.org/officeDocument/2006/relationships/image" Target="../media/image33.png"/><Relationship Id="rId15" Type="http://schemas.openxmlformats.org/officeDocument/2006/relationships/notesSlide" Target="../notesSlides/notesSlide57.xml"/><Relationship Id="rId14" Type="http://schemas.openxmlformats.org/officeDocument/2006/relationships/slideLayout" Target="../slideLayouts/slideLayout2.xml"/><Relationship Id="rId13" Type="http://schemas.openxmlformats.org/officeDocument/2006/relationships/image" Target="../media/image59.png"/><Relationship Id="rId12" Type="http://schemas.microsoft.com/office/2007/relationships/media" Target="file:///C:\Documents%20and%20Settings\hanyunong.FLTRP\&#26700;&#38754;\B3U3\Unit%203%20Section%20A\UNICEF%20USA_%20Audrey%20Hepburn%20Society%20-%20U.S.%20Fund%20for%20UNICEF_&#26631;&#28165;.wmv" TargetMode="External"/><Relationship Id="rId11" Type="http://schemas.openxmlformats.org/officeDocument/2006/relationships/video" Target="file:///C:\Documents%20and%20Settings\hanyunong.FLTRP\&#26700;&#38754;\B3U3\Unit%203%20Section%20A\UNICEF%20USA_%20Audrey%20Hepburn%20Society%20-%20U.S.%20Fund%20for%20UNICEF_&#26631;&#28165;.wmv" TargetMode="External"/><Relationship Id="rId10" Type="http://schemas.openxmlformats.org/officeDocument/2006/relationships/image" Target="../media/image58.png"/><Relationship Id="rId1" Type="http://schemas.openxmlformats.org/officeDocument/2006/relationships/hyperlink" Target="bodylanguage.3gp" TargetMode="Externa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image" Target="../media/image42.png"/><Relationship Id="rId4" Type="http://schemas.openxmlformats.org/officeDocument/2006/relationships/image" Target="../media/image57.jpeg"/><Relationship Id="rId3" Type="http://schemas.openxmlformats.org/officeDocument/2006/relationships/image" Target="../media/image15.jpeg"/><Relationship Id="rId2" Type="http://schemas.openxmlformats.org/officeDocument/2006/relationships/slide" Target="slide77.xml"/><Relationship Id="rId1" Type="http://schemas.openxmlformats.org/officeDocument/2006/relationships/image" Target="../media/image60.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14.png"/><Relationship Id="rId4" Type="http://schemas.openxmlformats.org/officeDocument/2006/relationships/image" Target="../media/image23.jpeg"/><Relationship Id="rId3" Type="http://schemas.openxmlformats.org/officeDocument/2006/relationships/slide" Target="slide5.xml"/><Relationship Id="rId2" Type="http://schemas.microsoft.com/office/2007/relationships/hdphoto" Target="../media/hdphoto1.wdp"/><Relationship Id="rId1"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image" Target="../media/image42.png"/><Relationship Id="rId4" Type="http://schemas.openxmlformats.org/officeDocument/2006/relationships/image" Target="../media/image57.jpeg"/><Relationship Id="rId3" Type="http://schemas.openxmlformats.org/officeDocument/2006/relationships/image" Target="../media/image15.jpeg"/><Relationship Id="rId2" Type="http://schemas.openxmlformats.org/officeDocument/2006/relationships/slide" Target="slide23.xml"/><Relationship Id="rId1" Type="http://schemas.openxmlformats.org/officeDocument/2006/relationships/image" Target="../media/image60.jpeg"/></Relationships>
</file>

<file path=ppt/slides/_rels/slide81.xml.rels><?xml version="1.0" encoding="UTF-8" standalone="yes"?>
<Relationships xmlns="http://schemas.openxmlformats.org/package/2006/relationships"><Relationship Id="rId9" Type="http://schemas.openxmlformats.org/officeDocument/2006/relationships/themeOverride" Target="../theme/themeOverride2.xml"/><Relationship Id="rId8" Type="http://schemas.openxmlformats.org/officeDocument/2006/relationships/image" Target="../media/image15.jpeg"/><Relationship Id="rId7" Type="http://schemas.openxmlformats.org/officeDocument/2006/relationships/slide" Target="slide4.xml"/><Relationship Id="rId6" Type="http://schemas.openxmlformats.org/officeDocument/2006/relationships/slide" Target="slide100.xml"/><Relationship Id="rId5" Type="http://schemas.openxmlformats.org/officeDocument/2006/relationships/slide" Target="slide96.xml"/><Relationship Id="rId4" Type="http://schemas.openxmlformats.org/officeDocument/2006/relationships/slide" Target="slide82.xml"/><Relationship Id="rId3" Type="http://schemas.openxmlformats.org/officeDocument/2006/relationships/image" Target="../media/image10.png"/><Relationship Id="rId2" Type="http://schemas.openxmlformats.org/officeDocument/2006/relationships/image" Target="../media/image61.png"/><Relationship Id="rId11" Type="http://schemas.openxmlformats.org/officeDocument/2006/relationships/notesSlide" Target="../notesSlides/notesSlide60.xml"/><Relationship Id="rId10" Type="http://schemas.openxmlformats.org/officeDocument/2006/relationships/slideLayout" Target="../slideLayouts/slideLayout2.xml"/><Relationship Id="rId1" Type="http://schemas.openxmlformats.org/officeDocument/2006/relationships/image" Target="../media/image41.jpe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slide" Target="slide82.xml"/><Relationship Id="rId3" Type="http://schemas.openxmlformats.org/officeDocument/2006/relationships/image" Target="../media/image61.png"/><Relationship Id="rId2" Type="http://schemas.openxmlformats.org/officeDocument/2006/relationships/image" Target="../media/image15.jpeg"/><Relationship Id="rId1" Type="http://schemas.openxmlformats.org/officeDocument/2006/relationships/slide" Target="slide81.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slide" Target="slide82.xml"/><Relationship Id="rId1" Type="http://schemas.openxmlformats.org/officeDocument/2006/relationships/image" Target="../media/image61.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slide" Target="slide82.xml"/><Relationship Id="rId3" Type="http://schemas.openxmlformats.org/officeDocument/2006/relationships/image" Target="../media/image61.png"/><Relationship Id="rId2" Type="http://schemas.openxmlformats.org/officeDocument/2006/relationships/image" Target="../media/image15.jpeg"/><Relationship Id="rId1" Type="http://schemas.openxmlformats.org/officeDocument/2006/relationships/slide" Target="slide81.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9.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14.pn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44.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2.xml"/><Relationship Id="rId3" Type="http://schemas.openxmlformats.org/officeDocument/2006/relationships/slide" Target="slide82.xml"/><Relationship Id="rId2" Type="http://schemas.openxmlformats.org/officeDocument/2006/relationships/image" Target="../media/image61.png"/><Relationship Id="rId1" Type="http://schemas.openxmlformats.org/officeDocument/2006/relationships/image" Target="../media/image62.jpe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slide" Target="slide82.xml"/><Relationship Id="rId1" Type="http://schemas.openxmlformats.org/officeDocument/2006/relationships/image" Target="../media/image61.png"/></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81.xml"/><Relationship Id="rId3" Type="http://schemas.openxmlformats.org/officeDocument/2006/relationships/image" Target="../media/image50.png"/><Relationship Id="rId2" Type="http://schemas.openxmlformats.org/officeDocument/2006/relationships/slide" Target="slide82.xml"/><Relationship Id="rId1" Type="http://schemas.openxmlformats.org/officeDocument/2006/relationships/image" Target="../media/image61.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7.xml"/><Relationship Id="rId3" Type="http://schemas.openxmlformats.org/officeDocument/2006/relationships/slide" Target="slide96.xml"/><Relationship Id="rId2" Type="http://schemas.openxmlformats.org/officeDocument/2006/relationships/image" Target="../media/image61.png"/><Relationship Id="rId1" Type="http://schemas.openxmlformats.org/officeDocument/2006/relationships/image" Target="../media/image62.jpe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2.xml"/><Relationship Id="rId3" Type="http://schemas.openxmlformats.org/officeDocument/2006/relationships/slide" Target="slide96.xml"/><Relationship Id="rId2" Type="http://schemas.openxmlformats.org/officeDocument/2006/relationships/image" Target="../media/image61.png"/><Relationship Id="rId1" Type="http://schemas.openxmlformats.org/officeDocument/2006/relationships/image" Target="../media/image63.jpe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2.xml"/><Relationship Id="rId3" Type="http://schemas.openxmlformats.org/officeDocument/2006/relationships/slide" Target="slide96.xml"/><Relationship Id="rId2" Type="http://schemas.openxmlformats.org/officeDocument/2006/relationships/image" Target="../media/image61.png"/><Relationship Id="rId1" Type="http://schemas.openxmlformats.org/officeDocument/2006/relationships/image" Target="../media/image63.jpeg"/></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slideLayout" Target="../slideLayouts/slideLayout2.xml"/><Relationship Id="rId5" Type="http://schemas.openxmlformats.org/officeDocument/2006/relationships/slide" Target="slide96.xml"/><Relationship Id="rId4" Type="http://schemas.openxmlformats.org/officeDocument/2006/relationships/image" Target="../media/image61.png"/><Relationship Id="rId3" Type="http://schemas.openxmlformats.org/officeDocument/2006/relationships/image" Target="../media/image63.jpeg"/><Relationship Id="rId2" Type="http://schemas.openxmlformats.org/officeDocument/2006/relationships/image" Target="../media/image15.jpeg"/><Relationship Id="rId1" Type="http://schemas.openxmlformats.org/officeDocument/2006/relationships/slide" Target="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5"/>
          <p:cNvSpPr txBox="1">
            <a:spLocks noChangeArrowheads="1"/>
          </p:cNvSpPr>
          <p:nvPr/>
        </p:nvSpPr>
        <p:spPr bwMode="auto">
          <a:xfrm>
            <a:off x="179512" y="6318250"/>
            <a:ext cx="10072688" cy="523220"/>
          </a:xfrm>
          <a:prstGeom prst="rect">
            <a:avLst/>
          </a:prstGeom>
          <a:noFill/>
          <a:ln w="9525">
            <a:noFill/>
            <a:miter lim="800000"/>
          </a:ln>
        </p:spPr>
        <p:txBody>
          <a:bodyPr>
            <a:spAutoFit/>
          </a:bodyPr>
          <a:lstStyle/>
          <a:p>
            <a:pPr>
              <a:defRPr/>
            </a:pPr>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FOREIGH LANGUAGE TEACHING AND RESEARCH PRESS      </a:t>
            </a:r>
            <a:endParaRPr lang="en-US" altLang="zh-CN" sz="1400" b="1" dirty="0" smtClean="0">
              <a:solidFill>
                <a:schemeClr val="bg1"/>
              </a:solidFill>
              <a:latin typeface="Bodoni MT Condensed" panose="02070606080606020203" pitchFamily="18" charset="0"/>
              <a:ea typeface="HY견명조"/>
              <a:cs typeface="Times New Roman" panose="02020603050405020304" pitchFamily="18" charset="0"/>
            </a:endParaRPr>
          </a:p>
          <a:p>
            <a:pPr>
              <a:defRPr/>
            </a:pPr>
            <a:r>
              <a:rPr lang="en-US" altLang="zh-CN" sz="1400" b="1" dirty="0" smtClean="0">
                <a:solidFill>
                  <a:schemeClr val="bg1"/>
                </a:solidFill>
                <a:latin typeface="Bodoni MT Condensed" panose="02070606080606020203" pitchFamily="18" charset="0"/>
                <a:ea typeface="HY견명조"/>
                <a:cs typeface="Times New Roman" panose="02020603050405020304" pitchFamily="18" charset="0"/>
              </a:rPr>
              <a:t>AIR </a:t>
            </a:r>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FORCE ENGINEERING UNIVERTISY</a:t>
            </a:r>
            <a:endParaRPr lang="zh-CN" altLang="en-US" sz="1400" b="1" dirty="0">
              <a:solidFill>
                <a:schemeClr val="bg1"/>
              </a:solidFill>
              <a:latin typeface="Bodoni MT Condensed" panose="02070606080606020203" pitchFamily="18" charset="0"/>
              <a:ea typeface="HY견명조"/>
              <a:cs typeface="Times New Roman" panose="02020603050405020304" pitchFamily="18" charset="0"/>
            </a:endParaRPr>
          </a:p>
        </p:txBody>
      </p:sp>
      <p:grpSp>
        <p:nvGrpSpPr>
          <p:cNvPr id="29" name="组合 28"/>
          <p:cNvGrpSpPr/>
          <p:nvPr/>
        </p:nvGrpSpPr>
        <p:grpSpPr>
          <a:xfrm>
            <a:off x="0" y="0"/>
            <a:ext cx="9144000" cy="6858000"/>
            <a:chOff x="0" y="0"/>
            <a:chExt cx="9144000" cy="6858000"/>
          </a:xfrm>
        </p:grpSpPr>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1"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p:nvPr/>
            </p:nvGrpSpPr>
            <p:grpSpPr bwMode="auto">
              <a:xfrm>
                <a:off x="1943014" y="1412776"/>
                <a:ext cx="4516812" cy="2664296"/>
                <a:chOff x="3836591" y="195098"/>
                <a:chExt cx="4807418" cy="3871305"/>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207360"/>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20736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391666" y="5062049"/>
                <a:ext cx="8519193" cy="887231"/>
              </a:xfrm>
              <a:prstGeom prst="rect">
                <a:avLst/>
              </a:prstGeom>
              <a:noFill/>
              <a:ln w="9525">
                <a:noFill/>
                <a:miter lim="800000"/>
              </a:ln>
              <a:effectLst>
                <a:outerShdw sx="1000" sy="1000" algn="ctr" rotWithShape="0">
                  <a:schemeClr val="tx2"/>
                </a:outerShdw>
              </a:effectLst>
            </p:spPr>
            <p:txBody>
              <a:bodyPr wrap="square">
                <a:spAutoFit/>
              </a:bodyPr>
              <a:lstStyle/>
              <a:p>
                <a:pPr algn="ctr" latinLnBrk="1">
                  <a:lnSpc>
                    <a:spcPct val="80000"/>
                  </a:lnSpc>
                  <a:defRPr/>
                </a:pPr>
                <a:r>
                  <a:rPr lang="en-US" altLang="zh-CN" sz="3200" b="1" dirty="0" smtClean="0">
                    <a:solidFill>
                      <a:schemeClr val="accent3">
                        <a:lumMod val="50000"/>
                      </a:schemeClr>
                    </a:solidFill>
                    <a:latin typeface="Georgia" panose="02040502050405020303" pitchFamily="18" charset="0"/>
                    <a:ea typeface="Gulim" panose="020B0600000101010101" pitchFamily="34" charset="-127"/>
                  </a:rPr>
                  <a:t>Audrey Hepburn</a:t>
                </a:r>
                <a:endParaRPr lang="en-US" altLang="zh-CN" sz="3200" b="1" dirty="0" smtClean="0">
                  <a:solidFill>
                    <a:schemeClr val="accent3">
                      <a:lumMod val="50000"/>
                    </a:schemeClr>
                  </a:solidFill>
                  <a:latin typeface="Georgia" panose="02040502050405020303" pitchFamily="18" charset="0"/>
                  <a:ea typeface="Gulim" panose="020B0600000101010101" pitchFamily="34" charset="-127"/>
                </a:endParaRPr>
              </a:p>
              <a:p>
                <a:pPr algn="ctr" latinLnBrk="1">
                  <a:lnSpc>
                    <a:spcPct val="80000"/>
                  </a:lnSpc>
                  <a:defRPr/>
                </a:pPr>
                <a:r>
                  <a:rPr lang="en-US" altLang="zh-CN" sz="3200" b="1" dirty="0" smtClean="0">
                    <a:solidFill>
                      <a:schemeClr val="accent3">
                        <a:lumMod val="50000"/>
                      </a:schemeClr>
                    </a:solidFill>
                    <a:latin typeface="Calibri" panose="020F0502020204030204"/>
                    <a:ea typeface="Gulim" panose="020B0600000101010101" pitchFamily="34" charset="-127"/>
                    <a:cs typeface="Calibri" panose="020F0502020204030204"/>
                  </a:rPr>
                  <a:t>―</a:t>
                </a:r>
                <a:r>
                  <a:rPr lang="en-US" altLang="zh-CN" sz="3200" b="1" dirty="0" smtClean="0">
                    <a:solidFill>
                      <a:schemeClr val="accent3">
                        <a:lumMod val="50000"/>
                      </a:schemeClr>
                    </a:solidFill>
                    <a:latin typeface="Georgia" panose="02040502050405020303" pitchFamily="18" charset="0"/>
                    <a:ea typeface="Gulim" panose="020B0600000101010101" pitchFamily="34" charset="-127"/>
                  </a:rPr>
                  <a:t> </a:t>
                </a:r>
                <a:r>
                  <a:rPr lang="en-US" altLang="zh-CN" sz="3200" b="1" i="1" dirty="0" smtClean="0">
                    <a:solidFill>
                      <a:schemeClr val="accent3">
                        <a:lumMod val="50000"/>
                      </a:schemeClr>
                    </a:solidFill>
                    <a:latin typeface="Georgia" panose="02040502050405020303" pitchFamily="18" charset="0"/>
                    <a:ea typeface="Gulim" panose="020B0600000101010101" pitchFamily="34" charset="-127"/>
                  </a:rPr>
                  <a:t>A true angel in this world</a:t>
                </a:r>
                <a:endParaRPr lang="zh-CN" altLang="en-US" sz="3200" b="1" i="1" dirty="0">
                  <a:solidFill>
                    <a:schemeClr val="accent3">
                      <a:lumMod val="50000"/>
                    </a:schemeClr>
                  </a:solidFill>
                  <a:latin typeface="Georgia" panose="02040502050405020303" pitchFamily="18" charset="0"/>
                  <a:ea typeface="Gulim" panose="020B0600000101010101"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anose="02010800040101010101"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anose="02010800040101010101" pitchFamily="2" charset="-122"/>
                  </a:rPr>
                  <a:t>3 </a:t>
                </a:r>
                <a:r>
                  <a:rPr kumimoji="1" lang="en-US" altLang="zh-CN" sz="3600" b="1" dirty="0">
                    <a:effectLst>
                      <a:outerShdw blurRad="38100" dist="38100" dir="2700000" algn="tl">
                        <a:srgbClr val="000000">
                          <a:alpha val="43137"/>
                        </a:srgbClr>
                      </a:outerShdw>
                    </a:effectLst>
                    <a:latin typeface="+mj-lt"/>
                    <a:ea typeface="华文彩云" panose="02010800040101010101" pitchFamily="2" charset="-122"/>
                  </a:rPr>
                  <a:t>Section A</a:t>
                </a:r>
                <a:endParaRPr kumimoji="1" lang="en-US" altLang="zh-CN" sz="3600" b="1" dirty="0">
                  <a:effectLst>
                    <a:outerShdw blurRad="38100" dist="38100" dir="2700000" algn="tl">
                      <a:srgbClr val="000000">
                        <a:alpha val="43137"/>
                      </a:srgbClr>
                    </a:outerShdw>
                  </a:effectLst>
                  <a:latin typeface="+mj-lt"/>
                  <a:ea typeface="华文彩云" panose="02010800040101010101" pitchFamily="2" charset="-122"/>
                </a:endParaRPr>
              </a:p>
            </p:txBody>
          </p:sp>
        </p:grpSp>
        <p:pic>
          <p:nvPicPr>
            <p:cNvPr id="13314" name="Picture 2" descr="c:\documents and settings\administrator\application data\360se6\User Data\temp\414881b2-001b-436e-a234-ddfce86e2fc9.jpg"/>
            <p:cNvPicPr>
              <a:picLocks noChangeAspect="1" noChangeArrowheads="1"/>
            </p:cNvPicPr>
            <p:nvPr/>
          </p:nvPicPr>
          <p:blipFill>
            <a:blip r:embed="rId2" cstate="print"/>
            <a:srcRect l="17335" r="103"/>
            <a:stretch>
              <a:fillRect/>
            </a:stretch>
          </p:blipFill>
          <p:spPr bwMode="auto">
            <a:xfrm>
              <a:off x="1943014" y="1412776"/>
              <a:ext cx="1403101" cy="1309302"/>
            </a:xfrm>
            <a:prstGeom prst="rect">
              <a:avLst/>
            </a:prstGeom>
            <a:ln>
              <a:noFill/>
            </a:ln>
            <a:effectLst>
              <a:outerShdw blurRad="292100" dist="139700" dir="2700000" algn="tl" rotWithShape="0">
                <a:srgbClr val="333333">
                  <a:alpha val="65000"/>
                </a:srgbClr>
              </a:outerShdw>
            </a:effectLst>
          </p:spPr>
        </p:pic>
        <p:pic>
          <p:nvPicPr>
            <p:cNvPr id="13316" name="Picture 4" descr="c:\documents and settings\administrator\application data\360se6\User Data\temp\1372296219749.jpg"/>
            <p:cNvPicPr>
              <a:picLocks noChangeAspect="1" noChangeArrowheads="1"/>
            </p:cNvPicPr>
            <p:nvPr/>
          </p:nvPicPr>
          <p:blipFill>
            <a:blip r:embed="rId3" cstate="print"/>
            <a:srcRect l="16081" r="7754"/>
            <a:stretch>
              <a:fillRect/>
            </a:stretch>
          </p:blipFill>
          <p:spPr bwMode="auto">
            <a:xfrm>
              <a:off x="467544" y="2808665"/>
              <a:ext cx="1414540" cy="1276954"/>
            </a:xfrm>
            <a:prstGeom prst="rect">
              <a:avLst/>
            </a:prstGeom>
            <a:ln>
              <a:noFill/>
            </a:ln>
            <a:effectLst>
              <a:outerShdw blurRad="292100" dist="139700" dir="2700000" algn="tl" rotWithShape="0">
                <a:srgbClr val="333333">
                  <a:alpha val="65000"/>
                </a:srgbClr>
              </a:outerShdw>
            </a:effectLst>
          </p:spPr>
        </p:pic>
        <p:pic>
          <p:nvPicPr>
            <p:cNvPr id="13324" name="Picture 12" descr="c:\documents and settings\administrator\application data\360se6\User Data\temp\20080430155424467.jpg"/>
            <p:cNvPicPr>
              <a:picLocks noChangeAspect="1" noChangeArrowheads="1"/>
            </p:cNvPicPr>
            <p:nvPr/>
          </p:nvPicPr>
          <p:blipFill>
            <a:blip r:embed="rId4" cstate="print"/>
            <a:stretch>
              <a:fillRect/>
            </a:stretch>
          </p:blipFill>
          <p:spPr bwMode="auto">
            <a:xfrm>
              <a:off x="3438536" y="2830699"/>
              <a:ext cx="1477037" cy="1276953"/>
            </a:xfrm>
            <a:prstGeom prst="rect">
              <a:avLst/>
            </a:prstGeom>
            <a:ln>
              <a:noFill/>
            </a:ln>
            <a:effectLst>
              <a:outerShdw blurRad="292100" dist="139700" dir="2700000" algn="tl" rotWithShape="0">
                <a:srgbClr val="333333">
                  <a:alpha val="65000"/>
                </a:srgbClr>
              </a:outerShdw>
            </a:effectLst>
          </p:spPr>
        </p:pic>
      </p:grpSp>
      <p:sp>
        <p:nvSpPr>
          <p:cNvPr id="18" name="TextBox 45"/>
          <p:cNvSpPr txBox="1">
            <a:spLocks noChangeArrowheads="1"/>
          </p:cNvSpPr>
          <p:nvPr/>
        </p:nvSpPr>
        <p:spPr bwMode="auto">
          <a:xfrm>
            <a:off x="179388" y="6318250"/>
            <a:ext cx="8964612" cy="523875"/>
          </a:xfrm>
          <a:prstGeom prst="rect">
            <a:avLst/>
          </a:prstGeom>
          <a:noFill/>
          <a:ln w="9525">
            <a:noFill/>
            <a:miter lim="800000"/>
          </a:ln>
        </p:spPr>
        <p:txBody>
          <a:bodyPr>
            <a:spAutoFit/>
          </a:bodyPr>
          <a:lstStyle/>
          <a:p>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FOREIGN LANGUAGE TEACHING AND RESEARCH PRESS      </a:t>
            </a:r>
            <a:endParaRPr lang="en-US" altLang="zh-CN" sz="1400" b="1" dirty="0">
              <a:solidFill>
                <a:schemeClr val="bg1"/>
              </a:solidFill>
              <a:latin typeface="Bodoni MT Condensed" panose="02070606080606020203" pitchFamily="18" charset="0"/>
              <a:ea typeface="HY견명조"/>
              <a:cs typeface="Times New Roman" panose="02020603050405020304" pitchFamily="18" charset="0"/>
            </a:endParaRPr>
          </a:p>
          <a:p>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AIR FORCE ENGINEERING UNIVERSITY</a:t>
            </a:r>
            <a:endParaRPr lang="zh-CN" altLang="en-US" sz="1400" b="1" dirty="0">
              <a:solidFill>
                <a:schemeClr val="bg1"/>
              </a:solidFill>
              <a:latin typeface="Bodoni MT Condensed" panose="02070606080606020203" pitchFamily="18" charset="0"/>
              <a:ea typeface="HY견명조"/>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508104" y="4995173"/>
            <a:ext cx="3299673"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cs typeface="Helvetica" pitchFamily="34" charset="0"/>
              </a:rPr>
              <a:t>The Nun’s Story </a:t>
            </a:r>
            <a:r>
              <a:rPr lang="en-US" altLang="zh-CN" sz="2800" b="1" dirty="0" smtClean="0">
                <a:solidFill>
                  <a:srgbClr val="FF6600"/>
                </a:solidFill>
                <a:latin typeface="Helvetica" pitchFamily="34" charset="0"/>
                <a:cs typeface="Helvetica" pitchFamily="34" charset="0"/>
              </a:rPr>
              <a:t>《</a:t>
            </a:r>
            <a:r>
              <a:rPr lang="zh-CN" altLang="en-US" sz="2800" b="1" dirty="0" smtClean="0">
                <a:solidFill>
                  <a:srgbClr val="FF6600"/>
                </a:solidFill>
                <a:latin typeface="Helvetica" pitchFamily="34" charset="0"/>
                <a:cs typeface="Helvetica" pitchFamily="34" charset="0"/>
              </a:rPr>
              <a:t>修女传</a:t>
            </a:r>
            <a:r>
              <a:rPr lang="en-US" altLang="zh-CN" sz="2800" b="1" dirty="0" smtClean="0">
                <a:solidFill>
                  <a:srgbClr val="FF6600"/>
                </a:solidFill>
                <a:latin typeface="Helvetica" pitchFamily="34" charset="0"/>
                <a:cs typeface="Helvetica" pitchFamily="34" charset="0"/>
              </a:rPr>
              <a:t>》</a:t>
            </a:r>
            <a:endParaRPr lang="en-US" altLang="zh-CN" sz="2800" b="1" dirty="0" smtClean="0">
              <a:solidFill>
                <a:srgbClr val="FF6600"/>
              </a:solidFill>
              <a:latin typeface="Helvetica" pitchFamily="34" charset="0"/>
              <a:cs typeface="Helvetica" pitchFamily="34" charset="0"/>
            </a:endParaRPr>
          </a:p>
        </p:txBody>
      </p:sp>
      <p:pic>
        <p:nvPicPr>
          <p:cNvPr id="23" name="Picture 22" descr="t0163ff0274343e3e9e.jpg"/>
          <p:cNvPicPr>
            <a:picLocks noChangeAspect="1"/>
          </p:cNvPicPr>
          <p:nvPr/>
        </p:nvPicPr>
        <p:blipFill>
          <a:blip r:embed="rId1" cstate="print"/>
          <a:srcRect l="7654"/>
          <a:stretch>
            <a:fillRect/>
          </a:stretch>
        </p:blipFill>
        <p:spPr>
          <a:xfrm>
            <a:off x="3568751" y="2215185"/>
            <a:ext cx="1867345" cy="251368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5" name="Picture 24" descr="t01ef0d1da643bc8c64.jpg"/>
          <p:cNvPicPr>
            <a:picLocks noChangeAspect="1"/>
          </p:cNvPicPr>
          <p:nvPr/>
        </p:nvPicPr>
        <p:blipFill>
          <a:blip r:embed="rId2" cstate="print"/>
          <a:srcRect b="11541"/>
          <a:stretch>
            <a:fillRect/>
          </a:stretch>
        </p:blipFill>
        <p:spPr>
          <a:xfrm>
            <a:off x="920943" y="2217809"/>
            <a:ext cx="1853054" cy="251630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Picture 28" descr="139459319.jpg"/>
          <p:cNvPicPr>
            <a:picLocks noChangeAspect="1"/>
          </p:cNvPicPr>
          <p:nvPr/>
        </p:nvPicPr>
        <p:blipFill>
          <a:blip r:embed="rId3" cstate="print"/>
          <a:srcRect l="24650" r="22835"/>
          <a:stretch>
            <a:fillRect/>
          </a:stretch>
        </p:blipFill>
        <p:spPr>
          <a:xfrm>
            <a:off x="6248666" y="2212561"/>
            <a:ext cx="1779718" cy="251630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 name="TextBox 30"/>
          <p:cNvSpPr txBox="1"/>
          <p:nvPr/>
        </p:nvSpPr>
        <p:spPr>
          <a:xfrm>
            <a:off x="3170188" y="4995173"/>
            <a:ext cx="2664470"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cs typeface="Helvetica" pitchFamily="34" charset="0"/>
              </a:rPr>
              <a:t>My Fair Lady</a:t>
            </a:r>
            <a:r>
              <a:rPr lang="en-US" altLang="zh-CN" sz="2800" b="1" dirty="0" smtClean="0">
                <a:solidFill>
                  <a:srgbClr val="FF6600"/>
                </a:solidFill>
                <a:latin typeface="Helvetica" pitchFamily="34" charset="0"/>
                <a:cs typeface="Helvetica" pitchFamily="34" charset="0"/>
              </a:rPr>
              <a:t>《</a:t>
            </a:r>
            <a:r>
              <a:rPr lang="zh-CN" altLang="en-US" sz="2800" b="1" dirty="0" smtClean="0">
                <a:solidFill>
                  <a:srgbClr val="FF6600"/>
                </a:solidFill>
                <a:latin typeface="Helvetica" pitchFamily="34" charset="0"/>
                <a:cs typeface="Helvetica" pitchFamily="34" charset="0"/>
              </a:rPr>
              <a:t>窈窕淑女</a:t>
            </a:r>
            <a:r>
              <a:rPr lang="en-US" altLang="zh-CN" sz="2800" b="1" dirty="0" smtClean="0">
                <a:solidFill>
                  <a:srgbClr val="FF6600"/>
                </a:solidFill>
                <a:latin typeface="Helvetica" pitchFamily="34" charset="0"/>
                <a:cs typeface="Helvetica" pitchFamily="34" charset="0"/>
              </a:rPr>
              <a:t>》</a:t>
            </a:r>
            <a:endParaRPr lang="en-US" altLang="zh-CN" sz="2600" dirty="0" smtClean="0">
              <a:solidFill>
                <a:srgbClr val="FF6600"/>
              </a:solidFill>
              <a:latin typeface="Helvetica" pitchFamily="34" charset="0"/>
              <a:cs typeface="Helvetica" pitchFamily="34" charset="0"/>
            </a:endParaRPr>
          </a:p>
        </p:txBody>
      </p:sp>
      <p:sp>
        <p:nvSpPr>
          <p:cNvPr id="32" name="TextBox 31"/>
          <p:cNvSpPr txBox="1"/>
          <p:nvPr/>
        </p:nvSpPr>
        <p:spPr>
          <a:xfrm>
            <a:off x="755576" y="4995173"/>
            <a:ext cx="1873884"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cs typeface="Helvetica" pitchFamily="34" charset="0"/>
              </a:rPr>
              <a:t>Charade</a:t>
            </a:r>
            <a:r>
              <a:rPr lang="en-US" altLang="zh-CN" sz="2800" b="1" dirty="0" smtClean="0">
                <a:solidFill>
                  <a:srgbClr val="FF6600"/>
                </a:solidFill>
                <a:latin typeface="Helvetica" pitchFamily="34" charset="0"/>
                <a:cs typeface="Helvetica" pitchFamily="34" charset="0"/>
              </a:rPr>
              <a:t>《</a:t>
            </a:r>
            <a:r>
              <a:rPr lang="zh-CN" altLang="en-US" sz="2800" b="1" dirty="0" smtClean="0">
                <a:solidFill>
                  <a:srgbClr val="FF6600"/>
                </a:solidFill>
                <a:latin typeface="Helvetica" pitchFamily="34" charset="0"/>
                <a:cs typeface="Helvetica" pitchFamily="34" charset="0"/>
              </a:rPr>
              <a:t>谜中谜</a:t>
            </a:r>
            <a:r>
              <a:rPr lang="en-US" altLang="zh-CN" sz="2800" b="1" dirty="0" smtClean="0">
                <a:solidFill>
                  <a:srgbClr val="FF6600"/>
                </a:solidFill>
                <a:latin typeface="Helvetica" pitchFamily="34" charset="0"/>
                <a:cs typeface="Helvetica" pitchFamily="34" charset="0"/>
              </a:rPr>
              <a:t>》</a:t>
            </a:r>
            <a:endParaRPr lang="en-US" altLang="zh-CN" sz="2800" b="1" dirty="0" smtClean="0">
              <a:solidFill>
                <a:srgbClr val="FF6600"/>
              </a:solidFill>
              <a:latin typeface="Helvetica" pitchFamily="34" charset="0"/>
              <a:cs typeface="Helvetica" pitchFamily="34" charset="0"/>
            </a:endParaRPr>
          </a:p>
        </p:txBody>
      </p:sp>
      <p:sp>
        <p:nvSpPr>
          <p:cNvPr id="14" name="TextBox 13"/>
          <p:cNvSpPr txBox="1"/>
          <p:nvPr/>
        </p:nvSpPr>
        <p:spPr>
          <a:xfrm>
            <a:off x="539552" y="1268760"/>
            <a:ext cx="8052201" cy="810478"/>
          </a:xfrm>
          <a:prstGeom prst="rect">
            <a:avLst/>
          </a:prstGeom>
          <a:noFill/>
        </p:spPr>
        <p:txBody>
          <a:bodyPr wrap="square" rtlCol="0">
            <a:spAutoFit/>
          </a:bodyPr>
          <a:lstStyle/>
          <a:p>
            <a:pPr marL="355600" indent="-355600" eaLnBrk="0" hangingPunct="0">
              <a:lnSpc>
                <a:spcPts val="2800"/>
              </a:lnSpc>
            </a:pPr>
            <a:r>
              <a:rPr lang="en-US" altLang="zh-CN" sz="2600" dirty="0" smtClean="0">
                <a:latin typeface="Helvetica" pitchFamily="34" charset="0"/>
                <a:ea typeface="Cambria Math" panose="02040503050406030204" pitchFamily="-112" charset="0"/>
                <a:cs typeface="Arial" panose="020B0604020202020204" pitchFamily="34" charset="0"/>
              </a:rPr>
              <a:t>2. Can you name some of the famous movies starred by Audrey? </a:t>
            </a:r>
            <a:endParaRPr lang="en-US" altLang="zh-CN" sz="2600" dirty="0" smtClean="0">
              <a:latin typeface="Helvetica" pitchFamily="34" charset="0"/>
              <a:ea typeface="Cambria Math" panose="02040503050406030204" pitchFamily="-112" charset="0"/>
              <a:cs typeface="Arial" panose="020B0604020202020204" pitchFamily="34" charset="0"/>
            </a:endParaRPr>
          </a:p>
        </p:txBody>
      </p:sp>
      <p:sp>
        <p:nvSpPr>
          <p:cNvPr id="16" name="矩形 11"/>
          <p:cNvSpPr>
            <a:spLocks noChangeArrowheads="1"/>
          </p:cNvSpPr>
          <p:nvPr/>
        </p:nvSpPr>
        <p:spPr bwMode="auto">
          <a:xfrm>
            <a:off x="3428678" y="336256"/>
            <a:ext cx="3735610"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pic>
        <p:nvPicPr>
          <p:cNvPr id="17" name="Picture 9"/>
          <p:cNvPicPr>
            <a:picLocks noChangeAspect="1" noChangeArrowheads="1"/>
          </p:cNvPicPr>
          <p:nvPr/>
        </p:nvPicPr>
        <p:blipFill>
          <a:blip r:embed="rId4" cstate="print"/>
          <a:srcRect/>
          <a:stretch>
            <a:fillRect/>
          </a:stretch>
        </p:blipFill>
        <p:spPr bwMode="auto">
          <a:xfrm>
            <a:off x="1414" y="17679"/>
            <a:ext cx="3346450" cy="1035057"/>
          </a:xfrm>
          <a:prstGeom prst="rect">
            <a:avLst/>
          </a:prstGeom>
          <a:noFill/>
          <a:ln w="9525">
            <a:noFill/>
            <a:miter lim="800000"/>
            <a:headEnd/>
            <a:tailEnd/>
          </a:ln>
        </p:spPr>
      </p:pic>
      <p:sp>
        <p:nvSpPr>
          <p:cNvPr id="18" name="TextBox 17">
            <a:hlinkClick r:id="rId5"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blinds(horizontal)">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blinds(horizontal)">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blinds(horizontal)">
                                      <p:cBhvr>
                                        <p:cTn id="1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06" y="2643182"/>
            <a:ext cx="5500726" cy="2160591"/>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800" b="1" dirty="0" smtClean="0">
                <a:solidFill>
                  <a:srgbClr val="FF6600"/>
                </a:solidFill>
                <a:latin typeface="Helvetica" pitchFamily="34" charset="0"/>
                <a:ea typeface="Cambria Math" panose="02040503050406030204" pitchFamily="-112" charset="0"/>
                <a:cs typeface="Arial" panose="020B0604020202020204" pitchFamily="34" charset="0"/>
              </a:rPr>
              <a:t>    Translate </a:t>
            </a:r>
            <a:r>
              <a:rPr lang="en-US" altLang="zh-CN" sz="2800" b="1" dirty="0">
                <a:solidFill>
                  <a:srgbClr val="FF6600"/>
                </a:solidFill>
                <a:latin typeface="Helvetica" pitchFamily="34" charset="0"/>
                <a:ea typeface="Cambria Math" panose="02040503050406030204" pitchFamily="-112" charset="0"/>
                <a:cs typeface="Arial" panose="020B0604020202020204" pitchFamily="34" charset="0"/>
              </a:rPr>
              <a:t>a paragraph based on </a:t>
            </a:r>
            <a:r>
              <a:rPr lang="en-US" altLang="zh-CN" sz="2800" b="1" dirty="0" smtClean="0">
                <a:solidFill>
                  <a:srgbClr val="FF6600"/>
                </a:solidFill>
                <a:latin typeface="Helvetica" pitchFamily="34" charset="0"/>
                <a:ea typeface="Cambria Math" panose="02040503050406030204" pitchFamily="-112" charset="0"/>
                <a:cs typeface="Arial" panose="020B0604020202020204" pitchFamily="34" charset="0"/>
              </a:rPr>
              <a:t>the </a:t>
            </a:r>
            <a:r>
              <a:rPr lang="en-US" altLang="zh-CN" sz="2800" b="1" dirty="0">
                <a:solidFill>
                  <a:srgbClr val="FF6600"/>
                </a:solidFill>
                <a:latin typeface="Helvetica" pitchFamily="34" charset="0"/>
                <a:ea typeface="Cambria Math" panose="02040503050406030204" pitchFamily="-112" charset="0"/>
                <a:cs typeface="Arial" panose="020B0604020202020204" pitchFamily="34" charset="0"/>
              </a:rPr>
              <a:t>summary of the text by using the expressions from the </a:t>
            </a:r>
            <a:r>
              <a:rPr lang="en-US" altLang="zh-CN" sz="2800" b="1" dirty="0" smtClean="0">
                <a:solidFill>
                  <a:srgbClr val="FF6600"/>
                </a:solidFill>
                <a:latin typeface="Helvetica" pitchFamily="34" charset="0"/>
                <a:ea typeface="Cambria Math" panose="02040503050406030204" pitchFamily="-112" charset="0"/>
                <a:cs typeface="Arial" panose="020B0604020202020204" pitchFamily="34" charset="0"/>
              </a:rPr>
              <a:t>text.</a:t>
            </a:r>
            <a:endParaRPr lang="en-US" altLang="zh-CN" sz="2800" b="1" dirty="0">
              <a:solidFill>
                <a:srgbClr val="FF6600"/>
              </a:solidFill>
              <a:latin typeface="Helvetica" pitchFamily="34" charset="0"/>
              <a:ea typeface="Cambria Math" panose="02040503050406030204" pitchFamily="-112" charset="0"/>
              <a:cs typeface="Arial" panose="020B0604020202020204" pitchFamily="34" charset="0"/>
            </a:endParaRPr>
          </a:p>
        </p:txBody>
      </p:sp>
      <p:pic>
        <p:nvPicPr>
          <p:cNvPr id="8"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18"/>
          <p:cNvGrpSpPr/>
          <p:nvPr/>
        </p:nvGrpSpPr>
        <p:grpSpPr bwMode="auto">
          <a:xfrm>
            <a:off x="-787" y="44226"/>
            <a:ext cx="4379913" cy="1152526"/>
            <a:chOff x="-33" y="-27383"/>
            <a:chExt cx="4379963" cy="11521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grpSp>
      <p:pic>
        <p:nvPicPr>
          <p:cNvPr id="12" name="Picture 2" descr="D:\已买图\物品\TWM1098134547_2000X3008.jpg"/>
          <p:cNvPicPr>
            <a:picLocks noChangeAspect="1" noChangeArrowheads="1"/>
          </p:cNvPicPr>
          <p:nvPr/>
        </p:nvPicPr>
        <p:blipFill>
          <a:blip r:embed="rId4"/>
          <a:srcRect/>
          <a:stretch>
            <a:fillRect/>
          </a:stretch>
        </p:blipFill>
        <p:spPr bwMode="auto">
          <a:xfrm>
            <a:off x="5438775" y="1285875"/>
            <a:ext cx="3705225" cy="5572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214282" y="1700808"/>
            <a:ext cx="4900643" cy="4524315"/>
          </a:xfrm>
          <a:prstGeom prst="rect">
            <a:avLst/>
          </a:prstGeom>
        </p:spPr>
        <p:txBody>
          <a:bodyPr wrap="square">
            <a:sp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奥黛丽</a:t>
            </a:r>
            <a:r>
              <a:rPr lang="en-US" altLang="zh-CN" sz="2400" dirty="0" smtClean="0">
                <a:latin typeface="华文楷体" panose="02010600040101010101" pitchFamily="2" charset="-122"/>
                <a:ea typeface="华文楷体" panose="02010600040101010101" pitchFamily="2" charset="-122"/>
                <a:cs typeface="Arial" panose="020B0604020202020204" pitchFamily="34" charset="0"/>
              </a:rPr>
              <a:t>·</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赫本是国际知名影星。在幼年时期，她</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经受了</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战争残酷现实</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的折磨</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。但她并没有因此而放弃希望，而是</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克服种种挑战</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，最终成长为一名</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受</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世人</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喜爱的</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演员。尽管名利双收，奥黛丽始终保持慷慨</a:t>
            </a:r>
            <a:r>
              <a:rPr lang="zh-CN" altLang="en-US" sz="2400" dirty="0">
                <a:latin typeface="华文楷体" panose="02010600040101010101" pitchFamily="2" charset="-122"/>
                <a:ea typeface="华文楷体" panose="02010600040101010101" pitchFamily="2" charset="-122"/>
                <a:cs typeface="Arial" panose="020B0604020202020204" pitchFamily="34" charset="0"/>
              </a:rPr>
              <a:t>、</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纯朴、</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富有同情心、</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向</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需要帮助的人</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伸出援助之手。</a:t>
            </a:r>
            <a:r>
              <a:rPr lang="en-US" altLang="zh-CN" sz="2400" dirty="0" smtClean="0">
                <a:latin typeface="华文楷体" panose="02010600040101010101" pitchFamily="2" charset="-122"/>
                <a:ea typeface="华文楷体" panose="02010600040101010101" pitchFamily="2" charset="-122"/>
                <a:cs typeface="Arial" panose="020B0604020202020204" pitchFamily="34" charset="0"/>
              </a:rPr>
              <a:t> 1988</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年，她被任命</a:t>
            </a:r>
            <a:endParaRPr lang="zh-CN" altLang="en-US" sz="2400" dirty="0" smtClean="0">
              <a:latin typeface="华文楷体" panose="02010600040101010101" pitchFamily="2" charset="-122"/>
              <a:ea typeface="华文楷体" panose="02010600040101010101" pitchFamily="2" charset="-122"/>
              <a:cs typeface="Arial" panose="020B0604020202020204" pitchFamily="34" charset="0"/>
            </a:endParaRPr>
          </a:p>
        </p:txBody>
      </p:sp>
      <p:sp>
        <p:nvSpPr>
          <p:cNvPr id="3" name="TextBox 2"/>
          <p:cNvSpPr txBox="1"/>
          <p:nvPr/>
        </p:nvSpPr>
        <p:spPr>
          <a:xfrm>
            <a:off x="5098856" y="2077398"/>
            <a:ext cx="1782530" cy="415498"/>
          </a:xfrm>
          <a:prstGeom prst="rect">
            <a:avLst/>
          </a:prstGeom>
          <a:noFill/>
        </p:spPr>
        <p:txBody>
          <a:bodyPr wrap="square" rtlCol="0">
            <a:spAutoFit/>
          </a:bodyPr>
          <a:lstStyle/>
          <a:p>
            <a:r>
              <a:rPr lang="en-US" altLang="zh-CN" sz="2100" b="1" dirty="0" smtClean="0">
                <a:solidFill>
                  <a:srgbClr val="FF6600"/>
                </a:solidFill>
              </a:rPr>
              <a:t>be afflicted by</a:t>
            </a:r>
            <a:endParaRPr lang="zh-CN" altLang="en-US" sz="2100" b="1" dirty="0">
              <a:solidFill>
                <a:srgbClr val="FF6600"/>
              </a:solidFill>
            </a:endParaRPr>
          </a:p>
        </p:txBody>
      </p:sp>
      <p:sp>
        <p:nvSpPr>
          <p:cNvPr id="17" name="TextBox 16"/>
          <p:cNvSpPr txBox="1"/>
          <p:nvPr/>
        </p:nvSpPr>
        <p:spPr>
          <a:xfrm>
            <a:off x="5098856" y="4957718"/>
            <a:ext cx="1928826" cy="415498"/>
          </a:xfrm>
          <a:prstGeom prst="rect">
            <a:avLst/>
          </a:prstGeom>
          <a:noFill/>
        </p:spPr>
        <p:txBody>
          <a:bodyPr wrap="square" rtlCol="0">
            <a:spAutoFit/>
          </a:bodyPr>
          <a:lstStyle/>
          <a:p>
            <a:r>
              <a:rPr lang="en-US" altLang="zh-CN" sz="2100" b="1" dirty="0" smtClean="0">
                <a:solidFill>
                  <a:srgbClr val="FF6600"/>
                </a:solidFill>
              </a:rPr>
              <a:t>those in need</a:t>
            </a:r>
            <a:endParaRPr lang="zh-CN" altLang="en-US" sz="2100" b="1" dirty="0">
              <a:solidFill>
                <a:srgbClr val="FF6600"/>
              </a:solidFill>
            </a:endParaRPr>
          </a:p>
        </p:txBody>
      </p:sp>
      <p:sp>
        <p:nvSpPr>
          <p:cNvPr id="12" name="线形标注 2(带强调线) 11"/>
          <p:cNvSpPr/>
          <p:nvPr/>
        </p:nvSpPr>
        <p:spPr>
          <a:xfrm rot="10800000" flipV="1">
            <a:off x="357158" y="3357563"/>
            <a:ext cx="763869" cy="69178"/>
          </a:xfrm>
          <a:prstGeom prst="accentCallout2">
            <a:avLst>
              <a:gd name="adj1" fmla="val 18750"/>
              <a:gd name="adj2" fmla="val -8333"/>
              <a:gd name="adj3" fmla="val 43142"/>
              <a:gd name="adj4" fmla="val -8474"/>
              <a:gd name="adj5" fmla="val -1384819"/>
              <a:gd name="adj6" fmla="val -52640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flipV="1">
            <a:off x="1619672" y="3887957"/>
            <a:ext cx="1674152" cy="45719"/>
          </a:xfrm>
          <a:prstGeom prst="accentCallout2">
            <a:avLst>
              <a:gd name="adj1" fmla="val 18750"/>
              <a:gd name="adj2" fmla="val -8333"/>
              <a:gd name="adj3" fmla="val 18750"/>
              <a:gd name="adj4" fmla="val -16667"/>
              <a:gd name="adj5" fmla="val -1935404"/>
              <a:gd name="adj6" fmla="val -10949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2195737" y="4413743"/>
            <a:ext cx="864000" cy="45719"/>
          </a:xfrm>
          <a:prstGeom prst="accentCallout2">
            <a:avLst>
              <a:gd name="adj1" fmla="val 18750"/>
              <a:gd name="adj2" fmla="val -8333"/>
              <a:gd name="adj3" fmla="val 18750"/>
              <a:gd name="adj4" fmla="val -16667"/>
              <a:gd name="adj5" fmla="val -1641193"/>
              <a:gd name="adj6" fmla="val -23858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98856" y="2640923"/>
            <a:ext cx="1871638" cy="674031"/>
          </a:xfrm>
          <a:prstGeom prst="rect">
            <a:avLst/>
          </a:prstGeom>
          <a:noFill/>
        </p:spPr>
        <p:txBody>
          <a:bodyPr wrap="square" rtlCol="0">
            <a:spAutoFit/>
          </a:bodyPr>
          <a:lstStyle/>
          <a:p>
            <a:pPr>
              <a:lnSpc>
                <a:spcPct val="90000"/>
              </a:lnSpc>
            </a:pPr>
            <a:r>
              <a:rPr lang="en-US" altLang="zh-CN" sz="2100" b="1" dirty="0" smtClean="0">
                <a:solidFill>
                  <a:srgbClr val="FF6600"/>
                </a:solidFill>
              </a:rPr>
              <a:t>transcend all the challenges</a:t>
            </a:r>
            <a:endParaRPr lang="zh-CN" altLang="en-US" sz="2100" b="1" dirty="0">
              <a:solidFill>
                <a:srgbClr val="FF6600"/>
              </a:solidFill>
            </a:endParaRPr>
          </a:p>
        </p:txBody>
      </p:sp>
      <p:sp>
        <p:nvSpPr>
          <p:cNvPr id="20" name="TextBox 19"/>
          <p:cNvSpPr txBox="1"/>
          <p:nvPr/>
        </p:nvSpPr>
        <p:spPr>
          <a:xfrm>
            <a:off x="5098856" y="3426741"/>
            <a:ext cx="1993424" cy="415498"/>
          </a:xfrm>
          <a:prstGeom prst="rect">
            <a:avLst/>
          </a:prstGeom>
          <a:noFill/>
        </p:spPr>
        <p:txBody>
          <a:bodyPr wrap="square" rtlCol="0">
            <a:spAutoFit/>
          </a:bodyPr>
          <a:lstStyle/>
          <a:p>
            <a:r>
              <a:rPr lang="en-US" altLang="zh-CN" sz="2100" b="1" dirty="0" smtClean="0">
                <a:solidFill>
                  <a:srgbClr val="FF6600"/>
                </a:solidFill>
              </a:rPr>
              <a:t>beloved</a:t>
            </a:r>
            <a:endParaRPr lang="zh-CN" altLang="en-US" sz="2100" b="1" dirty="0">
              <a:solidFill>
                <a:srgbClr val="FF6600"/>
              </a:solidFill>
            </a:endParaRPr>
          </a:p>
        </p:txBody>
      </p:sp>
      <p:sp>
        <p:nvSpPr>
          <p:cNvPr id="21" name="TextBox 20"/>
          <p:cNvSpPr txBox="1"/>
          <p:nvPr/>
        </p:nvSpPr>
        <p:spPr>
          <a:xfrm>
            <a:off x="5098856" y="4453662"/>
            <a:ext cx="1872208" cy="415498"/>
          </a:xfrm>
          <a:prstGeom prst="rect">
            <a:avLst/>
          </a:prstGeom>
          <a:noFill/>
        </p:spPr>
        <p:txBody>
          <a:bodyPr wrap="square" rtlCol="0">
            <a:spAutoFit/>
          </a:bodyPr>
          <a:lstStyle/>
          <a:p>
            <a:r>
              <a:rPr lang="en-US" altLang="zh-CN" sz="2100" b="1" dirty="0" smtClean="0">
                <a:solidFill>
                  <a:srgbClr val="FF6600"/>
                </a:solidFill>
              </a:rPr>
              <a:t>compassionate</a:t>
            </a:r>
            <a:endParaRPr lang="zh-CN" altLang="en-US" sz="2100" b="1" dirty="0">
              <a:solidFill>
                <a:srgbClr val="FF6600"/>
              </a:solidFill>
            </a:endParaRPr>
          </a:p>
        </p:txBody>
      </p:sp>
      <p:sp>
        <p:nvSpPr>
          <p:cNvPr id="24" name="右箭头 23">
            <a:hlinkClick r:id="" action="ppaction://hlinkshowjump?jump=nextslide"/>
          </p:cNvPr>
          <p:cNvSpPr/>
          <p:nvPr/>
        </p:nvSpPr>
        <p:spPr>
          <a:xfrm>
            <a:off x="5072066" y="561776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cxnSp>
        <p:nvCxnSpPr>
          <p:cNvPr id="27" name="直接连接符 26"/>
          <p:cNvCxnSpPr/>
          <p:nvPr/>
        </p:nvCxnSpPr>
        <p:spPr>
          <a:xfrm>
            <a:off x="1259632" y="4437112"/>
            <a:ext cx="245255" cy="1588"/>
          </a:xfrm>
          <a:prstGeom prst="line">
            <a:avLst/>
          </a:prstGeom>
          <a:ln>
            <a:solidFill>
              <a:srgbClr val="FF6600"/>
            </a:solidFill>
          </a:ln>
        </p:spPr>
        <p:style>
          <a:lnRef idx="3">
            <a:schemeClr val="accent6"/>
          </a:lnRef>
          <a:fillRef idx="0">
            <a:schemeClr val="accent6"/>
          </a:fillRef>
          <a:effectRef idx="2">
            <a:schemeClr val="accent6"/>
          </a:effectRef>
          <a:fontRef idx="minor">
            <a:schemeClr val="tx1"/>
          </a:fontRef>
        </p:style>
      </p:cxnSp>
      <p:sp>
        <p:nvSpPr>
          <p:cNvPr id="29" name="线形标注 2(带强调线) 28"/>
          <p:cNvSpPr/>
          <p:nvPr/>
        </p:nvSpPr>
        <p:spPr>
          <a:xfrm rot="10800000" flipV="1">
            <a:off x="966333" y="5517232"/>
            <a:ext cx="1517435" cy="45719"/>
          </a:xfrm>
          <a:prstGeom prst="accentCallout2">
            <a:avLst>
              <a:gd name="adj1" fmla="val 18750"/>
              <a:gd name="adj2" fmla="val -8333"/>
              <a:gd name="adj3" fmla="val 18750"/>
              <a:gd name="adj4" fmla="val -16667"/>
              <a:gd name="adj5" fmla="val -1881035"/>
              <a:gd name="adj6" fmla="val -17213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线形标注 2(带强调线) 28"/>
          <p:cNvSpPr/>
          <p:nvPr/>
        </p:nvSpPr>
        <p:spPr>
          <a:xfrm rot="10800000" flipV="1">
            <a:off x="3059735" y="5517232"/>
            <a:ext cx="1872303" cy="45719"/>
          </a:xfrm>
          <a:prstGeom prst="accentCallout2">
            <a:avLst>
              <a:gd name="adj1" fmla="val 66944"/>
              <a:gd name="adj2" fmla="val 4612"/>
              <a:gd name="adj3" fmla="val 18749"/>
              <a:gd name="adj4" fmla="val -3722"/>
              <a:gd name="adj5" fmla="val -652092"/>
              <a:gd name="adj6" fmla="val -1326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6"/>
          <p:cNvCxnSpPr/>
          <p:nvPr/>
        </p:nvCxnSpPr>
        <p:spPr>
          <a:xfrm>
            <a:off x="2178813" y="2780928"/>
            <a:ext cx="863998" cy="0"/>
          </a:xfrm>
          <a:prstGeom prst="line">
            <a:avLst/>
          </a:prstGeom>
          <a:ln w="57150">
            <a:solidFill>
              <a:srgbClr val="FF6600"/>
            </a:solidFill>
          </a:ln>
        </p:spPr>
        <p:style>
          <a:lnRef idx="3">
            <a:schemeClr val="accent6"/>
          </a:lnRef>
          <a:fillRef idx="0">
            <a:schemeClr val="accent6"/>
          </a:fillRef>
          <a:effectRef idx="2">
            <a:schemeClr val="accent6"/>
          </a:effectRef>
          <a:fontRef idx="minor">
            <a:schemeClr val="tx1"/>
          </a:fontRef>
        </p:style>
      </p:cxnSp>
      <p:grpSp>
        <p:nvGrpSpPr>
          <p:cNvPr id="28" name="组合 18"/>
          <p:cNvGrpSpPr/>
          <p:nvPr/>
        </p:nvGrpSpPr>
        <p:grpSpPr bwMode="auto">
          <a:xfrm>
            <a:off x="-8455" y="-3839"/>
            <a:ext cx="4379913" cy="1152526"/>
            <a:chOff x="-33" y="-27383"/>
            <a:chExt cx="4379963" cy="1152127"/>
          </a:xfrm>
        </p:grpSpPr>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par>
                                <p:cTn id="30" presetID="3" presetClass="entr" presetSubtype="1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2" grpId="0" animBg="1"/>
      <p:bldP spid="13" grpId="0" animBg="1"/>
      <p:bldP spid="15" grpId="0" animBg="1"/>
      <p:bldP spid="18" grpId="0"/>
      <p:bldP spid="20" grpId="0"/>
      <p:bldP spid="21" grpId="0"/>
      <p:bldP spid="24" grpId="0" animBg="1"/>
      <p:bldP spid="29" grpId="0" animBg="1"/>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251520" y="1694785"/>
            <a:ext cx="4790336" cy="4524315"/>
          </a:xfrm>
          <a:prstGeom prst="rect">
            <a:avLst/>
          </a:prstGeom>
        </p:spPr>
        <p:txBody>
          <a:bodyPr wrap="square">
            <a:spAutoFit/>
          </a:bodyPr>
          <a:lstStyle/>
          <a:p>
            <a:pPr>
              <a:lnSpc>
                <a:spcPct val="150000"/>
              </a:lnSpc>
            </a:pP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为</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联合国儿童基金会亲善大使</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，将所有激情投入到</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人道主义</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工作中。她的足迹遍布非洲、亚洲和拉丁美洲，为地球上最困难的村落带去希望，也</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唤起世界人民对</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战争和旱灾</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的关注</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a:t>
            </a:r>
            <a:r>
              <a:rPr lang="en-US" altLang="zh-CN" sz="2400" dirty="0" smtClean="0">
                <a:latin typeface="华文楷体" panose="02010600040101010101" pitchFamily="2" charset="-122"/>
                <a:ea typeface="华文楷体" panose="02010600040101010101" pitchFamily="2" charset="-122"/>
                <a:cs typeface="Arial" panose="020B0604020202020204" pitchFamily="34" charset="0"/>
              </a:rPr>
              <a:t>1993</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年，奥黛丽因患癌症离世，但她将永远活在人们的心中</a:t>
            </a:r>
            <a:r>
              <a:rPr lang="en-US" altLang="zh-CN" sz="2400" dirty="0" smtClean="0">
                <a:latin typeface="华文楷体" panose="02010600040101010101" pitchFamily="2" charset="-122"/>
                <a:ea typeface="华文楷体" panose="02010600040101010101" pitchFamily="2" charset="-122"/>
                <a:cs typeface="Arial" panose="020B0604020202020204" pitchFamily="34" charset="0"/>
              </a:rPr>
              <a:t>——</a:t>
            </a:r>
            <a:r>
              <a:rPr lang="zh-CN" altLang="en-US" sz="2400" b="1" dirty="0" smtClean="0">
                <a:solidFill>
                  <a:srgbClr val="FF6600"/>
                </a:solidFill>
                <a:latin typeface="华文楷体" panose="02010600040101010101" pitchFamily="2" charset="-122"/>
                <a:ea typeface="华文楷体" panose="02010600040101010101" pitchFamily="2" charset="-122"/>
                <a:cs typeface="Arial" panose="020B0604020202020204" pitchFamily="34" charset="0"/>
              </a:rPr>
              <a:t>一位真正的人间天使</a:t>
            </a:r>
            <a:r>
              <a:rPr lang="zh-CN" altLang="en-US" sz="2400" dirty="0" smtClean="0">
                <a:latin typeface="华文楷体" panose="02010600040101010101" pitchFamily="2" charset="-122"/>
                <a:ea typeface="华文楷体" panose="02010600040101010101" pitchFamily="2" charset="-122"/>
                <a:cs typeface="Arial" panose="020B0604020202020204" pitchFamily="34" charset="0"/>
              </a:rPr>
              <a:t>。</a:t>
            </a:r>
            <a:endParaRPr lang="zh-CN" altLang="en-US" sz="2400" dirty="0"/>
          </a:p>
        </p:txBody>
      </p:sp>
      <p:sp>
        <p:nvSpPr>
          <p:cNvPr id="2" name="线形标注 2(带强调线) 1"/>
          <p:cNvSpPr/>
          <p:nvPr/>
        </p:nvSpPr>
        <p:spPr>
          <a:xfrm rot="10800000" flipV="1">
            <a:off x="651903" y="2240273"/>
            <a:ext cx="3643338" cy="45719"/>
          </a:xfrm>
          <a:prstGeom prst="accentCallout2">
            <a:avLst>
              <a:gd name="adj1" fmla="val 66944"/>
              <a:gd name="adj2" fmla="val -773"/>
              <a:gd name="adj3" fmla="val 115138"/>
              <a:gd name="adj4" fmla="val -3060"/>
              <a:gd name="adj5" fmla="val -418940"/>
              <a:gd name="adj6" fmla="val -2376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148064" y="1761359"/>
            <a:ext cx="2163090" cy="911660"/>
          </a:xfrm>
          <a:prstGeom prst="rect">
            <a:avLst/>
          </a:prstGeom>
          <a:noFill/>
        </p:spPr>
        <p:txBody>
          <a:bodyPr wrap="square" rtlCol="0">
            <a:spAutoFit/>
          </a:bodyPr>
          <a:lstStyle/>
          <a:p>
            <a:pPr>
              <a:lnSpc>
                <a:spcPct val="80000"/>
              </a:lnSpc>
            </a:pPr>
            <a:r>
              <a:rPr lang="en-US" altLang="zh-CN" sz="2200" b="1" dirty="0" smtClean="0">
                <a:solidFill>
                  <a:srgbClr val="FF6600"/>
                </a:solidFill>
              </a:rPr>
              <a:t>a Goodwill Ambassador for UNICEF</a:t>
            </a:r>
            <a:endParaRPr lang="zh-CN" altLang="en-US" sz="2200" b="1" dirty="0">
              <a:solidFill>
                <a:srgbClr val="FF6600"/>
              </a:solidFill>
            </a:endParaRPr>
          </a:p>
        </p:txBody>
      </p:sp>
      <p:sp>
        <p:nvSpPr>
          <p:cNvPr id="12" name="线形标注 2(带强调线) 11"/>
          <p:cNvSpPr/>
          <p:nvPr/>
        </p:nvSpPr>
        <p:spPr>
          <a:xfrm rot="10800000" flipV="1">
            <a:off x="2555777" y="2763197"/>
            <a:ext cx="1118248" cy="45721"/>
          </a:xfrm>
          <a:prstGeom prst="accentCallout2">
            <a:avLst>
              <a:gd name="adj1" fmla="val 18750"/>
              <a:gd name="adj2" fmla="val -8333"/>
              <a:gd name="adj3" fmla="val -53247"/>
              <a:gd name="adj4" fmla="val -21697"/>
              <a:gd name="adj5" fmla="val 463706"/>
              <a:gd name="adj6" fmla="val -13788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48064" y="2710081"/>
            <a:ext cx="2430986" cy="430887"/>
          </a:xfrm>
          <a:prstGeom prst="rect">
            <a:avLst/>
          </a:prstGeom>
          <a:noFill/>
        </p:spPr>
        <p:txBody>
          <a:bodyPr wrap="square" rtlCol="0">
            <a:spAutoFit/>
          </a:bodyPr>
          <a:lstStyle/>
          <a:p>
            <a:r>
              <a:rPr lang="en-US" altLang="zh-CN" sz="2200" b="1" dirty="0" smtClean="0">
                <a:solidFill>
                  <a:srgbClr val="FF6600"/>
                </a:solidFill>
              </a:rPr>
              <a:t>humanitarian</a:t>
            </a:r>
            <a:endParaRPr lang="zh-CN" altLang="en-US" sz="2200" b="1" dirty="0">
              <a:solidFill>
                <a:srgbClr val="FF6600"/>
              </a:solidFill>
            </a:endParaRPr>
          </a:p>
        </p:txBody>
      </p:sp>
      <p:sp>
        <p:nvSpPr>
          <p:cNvPr id="22" name="右箭头 21">
            <a:hlinkClick r:id="" action="ppaction://hlinkshowjump?jump=nextslide"/>
          </p:cNvPr>
          <p:cNvSpPr/>
          <p:nvPr/>
        </p:nvSpPr>
        <p:spPr>
          <a:xfrm>
            <a:off x="5148064"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a:t>
            </a:r>
            <a:endParaRPr lang="zh-CN" altLang="en-US" sz="1600" dirty="0">
              <a:ln>
                <a:solidFill>
                  <a:schemeClr val="tx1"/>
                </a:solidFill>
              </a:ln>
              <a:solidFill>
                <a:schemeClr val="tx1"/>
              </a:solidFill>
              <a:effectLst/>
            </a:endParaRPr>
          </a:p>
        </p:txBody>
      </p:sp>
      <p:sp>
        <p:nvSpPr>
          <p:cNvPr id="24" name="线形标注 2(带强调线) 23"/>
          <p:cNvSpPr/>
          <p:nvPr/>
        </p:nvSpPr>
        <p:spPr>
          <a:xfrm rot="10800000">
            <a:off x="395537" y="4954916"/>
            <a:ext cx="904311" cy="45719"/>
          </a:xfrm>
          <a:prstGeom prst="accentCallout2">
            <a:avLst>
              <a:gd name="adj1" fmla="val 18750"/>
              <a:gd name="adj2" fmla="val -8333"/>
              <a:gd name="adj3" fmla="val 18750"/>
              <a:gd name="adj4" fmla="val -16667"/>
              <a:gd name="adj5" fmla="val 2173983"/>
              <a:gd name="adj6" fmla="val -43281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5148064" y="3724288"/>
            <a:ext cx="2723456" cy="640816"/>
          </a:xfrm>
          <a:prstGeom prst="rect">
            <a:avLst/>
          </a:prstGeom>
          <a:noFill/>
        </p:spPr>
        <p:txBody>
          <a:bodyPr wrap="square" rtlCol="0">
            <a:spAutoFit/>
          </a:bodyPr>
          <a:lstStyle/>
          <a:p>
            <a:pPr>
              <a:lnSpc>
                <a:spcPct val="80000"/>
              </a:lnSpc>
            </a:pPr>
            <a:r>
              <a:rPr lang="en-US" altLang="zh-CN" sz="2200" b="1" dirty="0" smtClean="0">
                <a:solidFill>
                  <a:srgbClr val="FF6600"/>
                </a:solidFill>
              </a:rPr>
              <a:t>raise world awareness of…</a:t>
            </a:r>
            <a:endParaRPr lang="zh-CN" altLang="en-US" sz="2200" b="1" dirty="0">
              <a:solidFill>
                <a:srgbClr val="FF6600"/>
              </a:solidFill>
            </a:endParaRPr>
          </a:p>
        </p:txBody>
      </p:sp>
      <p:sp>
        <p:nvSpPr>
          <p:cNvPr id="29" name="线形标注 2(带强调线) 28"/>
          <p:cNvSpPr/>
          <p:nvPr/>
        </p:nvSpPr>
        <p:spPr>
          <a:xfrm rot="10800000" flipV="1">
            <a:off x="1259632" y="6093296"/>
            <a:ext cx="2736304" cy="45719"/>
          </a:xfrm>
          <a:prstGeom prst="accentCallout2">
            <a:avLst>
              <a:gd name="adj1" fmla="val 18749"/>
              <a:gd name="adj2" fmla="val -281"/>
              <a:gd name="adj3" fmla="val 42847"/>
              <a:gd name="adj4" fmla="val -5394"/>
              <a:gd name="adj5" fmla="val -1454750"/>
              <a:gd name="adj6" fmla="val -3955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5148064" y="5000636"/>
            <a:ext cx="2011286" cy="769441"/>
          </a:xfrm>
          <a:prstGeom prst="rect">
            <a:avLst/>
          </a:prstGeom>
          <a:noFill/>
        </p:spPr>
        <p:txBody>
          <a:bodyPr wrap="square" rtlCol="0">
            <a:spAutoFit/>
          </a:bodyPr>
          <a:lstStyle/>
          <a:p>
            <a:r>
              <a:rPr lang="en-US" altLang="zh-CN" sz="2200" b="1" dirty="0" smtClean="0">
                <a:solidFill>
                  <a:srgbClr val="FF6600"/>
                </a:solidFill>
              </a:rPr>
              <a:t>a true angel in the world</a:t>
            </a:r>
            <a:endParaRPr lang="zh-CN" altLang="en-US" sz="2200" b="1" dirty="0">
              <a:solidFill>
                <a:srgbClr val="FF6600"/>
              </a:solidFill>
            </a:endParaRPr>
          </a:p>
        </p:txBody>
      </p:sp>
      <p:cxnSp>
        <p:nvCxnSpPr>
          <p:cNvPr id="31" name="直接连接符 26"/>
          <p:cNvCxnSpPr/>
          <p:nvPr/>
        </p:nvCxnSpPr>
        <p:spPr>
          <a:xfrm>
            <a:off x="1331640" y="4428913"/>
            <a:ext cx="2015999" cy="0"/>
          </a:xfrm>
          <a:prstGeom prst="line">
            <a:avLst/>
          </a:prstGeom>
          <a:ln w="57150">
            <a:solidFill>
              <a:srgbClr val="FF6600"/>
            </a:solidFill>
          </a:ln>
        </p:spPr>
        <p:style>
          <a:lnRef idx="3">
            <a:schemeClr val="accent6"/>
          </a:lnRef>
          <a:fillRef idx="0">
            <a:schemeClr val="accent6"/>
          </a:fillRef>
          <a:effectRef idx="2">
            <a:schemeClr val="accent6"/>
          </a:effectRef>
          <a:fontRef idx="minor">
            <a:schemeClr val="tx1"/>
          </a:fontRef>
        </p:style>
      </p:cxnSp>
      <p:grpSp>
        <p:nvGrpSpPr>
          <p:cNvPr id="16" name="组合 18"/>
          <p:cNvGrpSpPr/>
          <p:nvPr/>
        </p:nvGrpSpPr>
        <p:grpSpPr bwMode="auto">
          <a:xfrm>
            <a:off x="-8455" y="-3839"/>
            <a:ext cx="4379913" cy="1152526"/>
            <a:chOff x="-33" y="-27383"/>
            <a:chExt cx="4379963" cy="1152127"/>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linds(horizontal)">
                                      <p:cBhvr>
                                        <p:cTn id="23" dur="500"/>
                                        <p:tgtEl>
                                          <p:spTgt spid="3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8" grpId="0"/>
      <p:bldP spid="22" grpId="0" animBg="1"/>
      <p:bldP spid="24" grpId="0" animBg="1"/>
      <p:bldP spid="25" grpId="0"/>
      <p:bldP spid="29" grpId="0" animBg="1"/>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785794"/>
            <a:ext cx="9144000" cy="607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357728" y="1558865"/>
            <a:ext cx="6734552" cy="5542543"/>
          </a:xfrm>
          <a:prstGeom prst="rect">
            <a:avLst/>
          </a:prstGeom>
          <a:noFill/>
        </p:spPr>
        <p:txBody>
          <a:bodyPr wrap="square" rtlCol="0">
            <a:spAutoFit/>
          </a:bodyPr>
          <a:lstStyle/>
          <a:p>
            <a:pPr>
              <a:lnSpc>
                <a:spcPts val="2500"/>
              </a:lnSpc>
            </a:pPr>
            <a:r>
              <a:rPr kumimoji="1" lang="en-US" altLang="zh-CN" sz="2200" dirty="0" smtClean="0">
                <a:latin typeface="Helvetica"/>
              </a:rPr>
              <a:t>Audrey Hepburn was an internationally famous movie star. In her childhood, she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was afflicted by </a:t>
            </a:r>
            <a:r>
              <a:rPr kumimoji="1" lang="en-US" altLang="zh-CN" sz="2200" dirty="0" smtClean="0">
                <a:latin typeface="Helvetica"/>
              </a:rPr>
              <a:t>the desperate reality of war. But she never gave up hope and instead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transcended all the challenges </a:t>
            </a:r>
            <a:r>
              <a:rPr kumimoji="1" lang="en-US" altLang="zh-CN" sz="2200" dirty="0" smtClean="0">
                <a:latin typeface="Helvetica"/>
              </a:rPr>
              <a:t>to grow into a most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beloved</a:t>
            </a:r>
            <a:r>
              <a:rPr kumimoji="1" lang="en-US" altLang="zh-CN" sz="2200" dirty="0" smtClean="0">
                <a:latin typeface="Helvetica"/>
              </a:rPr>
              <a:t> actress in the world. Despite her fame and wealth, Audrey always remained generous, simple and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compassionate</a:t>
            </a:r>
            <a:r>
              <a:rPr kumimoji="1" lang="en-US" altLang="zh-CN" sz="2200" dirty="0" smtClean="0">
                <a:latin typeface="Helvetica"/>
              </a:rPr>
              <a:t>, lending a helping hand to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those in need</a:t>
            </a:r>
            <a:r>
              <a:rPr kumimoji="1" lang="en-US" altLang="zh-CN" sz="2200" dirty="0" smtClean="0">
                <a:latin typeface="Helvetica"/>
              </a:rPr>
              <a:t>. In 1988, she was appointed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a Goodwill Ambassador for UNICEF</a:t>
            </a:r>
            <a:r>
              <a:rPr kumimoji="1" lang="en-US" altLang="zh-CN" sz="2200" dirty="0" smtClean="0">
                <a:latin typeface="Helvetica"/>
              </a:rPr>
              <a:t> and devoted all her passion to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humanitarian</a:t>
            </a:r>
            <a:r>
              <a:rPr kumimoji="1" lang="en-US" altLang="zh-CN" sz="2200" dirty="0" smtClean="0">
                <a:latin typeface="Helvetica"/>
              </a:rPr>
              <a:t> work. She travelled to Africa, Asia and Latin America to take hope to the most difficult villages on earth and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raise world awareness of </a:t>
            </a:r>
            <a:r>
              <a:rPr kumimoji="1" lang="en-US" altLang="zh-CN" sz="2200" dirty="0" smtClean="0">
                <a:latin typeface="Helvetica"/>
              </a:rPr>
              <a:t>wars and droughts. In 1993, Audrey died of cancer, but she will always live in people’s heart, </a:t>
            </a:r>
            <a:r>
              <a:rPr lang="en-US" altLang="zh-CN" sz="2200" dirty="0" smtClean="0">
                <a:solidFill>
                  <a:srgbClr val="FF6600"/>
                </a:solidFill>
                <a:latin typeface="Helvetica" pitchFamily="34" charset="0"/>
                <a:ea typeface="Cambria Math" panose="02040503050406030204" pitchFamily="-112" charset="0"/>
                <a:cs typeface="Arial" panose="020B0604020202020204" pitchFamily="34" charset="0"/>
              </a:rPr>
              <a:t>a true angel in the world</a:t>
            </a:r>
            <a:r>
              <a:rPr kumimoji="1" lang="en-US" altLang="zh-CN" sz="2200" dirty="0" smtClean="0">
                <a:latin typeface="Helvetica"/>
              </a:rPr>
              <a:t>.</a:t>
            </a:r>
            <a:endParaRPr kumimoji="1" lang="zh-CN" altLang="en-US" sz="2200" dirty="0" smtClean="0">
              <a:latin typeface="Helvetica"/>
            </a:endParaRPr>
          </a:p>
        </p:txBody>
      </p:sp>
      <p:pic>
        <p:nvPicPr>
          <p:cNvPr id="11"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18"/>
          <p:cNvGrpSpPr/>
          <p:nvPr/>
        </p:nvGrpSpPr>
        <p:grpSpPr bwMode="auto">
          <a:xfrm>
            <a:off x="-13362" y="9501"/>
            <a:ext cx="4379913" cy="1152526"/>
            <a:chOff x="10542" y="-62096"/>
            <a:chExt cx="4379963" cy="1152127"/>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0542" y="-62096"/>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28" cy="6639957"/>
            <a:chOff x="0" y="0"/>
            <a:chExt cx="9144028" cy="6639957"/>
          </a:xfrm>
        </p:grpSpPr>
        <p:pic>
          <p:nvPicPr>
            <p:cNvPr id="2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endParaRPr lang="en-US" altLang="zh-CN" sz="2000" dirty="0">
                <a:ln w="18415" cmpd="sng">
                  <a:solidFill>
                    <a:srgbClr val="FFFFFF"/>
                  </a:solidFill>
                  <a:prstDash val="solid"/>
                </a:ln>
                <a:solidFill>
                  <a:schemeClr val="bg1"/>
                </a:solidFill>
                <a:latin typeface="+mj-lt"/>
              </a:endParaRPr>
            </a:p>
          </p:txBody>
        </p:sp>
        <p:sp>
          <p:nvSpPr>
            <p:cNvPr id="1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ln>
          </p:spPr>
          <p:txBody>
            <a:bodyPr wrap="square">
              <a:spAutoFit/>
            </a:bodyPr>
            <a:lstStyle/>
            <a:p>
              <a:pPr eaLnBrk="0" hangingPunct="0"/>
              <a:r>
                <a:rPr lang="en-US" altLang="zh-CN" sz="2400" b="1"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8" charset="0"/>
              </a:endParaRPr>
            </a:p>
          </p:txBody>
        </p:sp>
        <p:pic>
          <p:nvPicPr>
            <p:cNvPr id="1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4549201" y="2730997"/>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the useful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e</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pic>
          <p:nvPicPr>
            <p:cNvPr id="22"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6" action="ppaction://hlinksldjump"/>
            </p:cNvPr>
            <p:cNvSpPr txBox="1"/>
            <p:nvPr/>
          </p:nvSpPr>
          <p:spPr>
            <a:xfrm>
              <a:off x="4549201" y="4445509"/>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the functional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p</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grpSp>
      <p:grpSp>
        <p:nvGrpSpPr>
          <p:cNvPr id="27" name="组合 26"/>
          <p:cNvGrpSpPr/>
          <p:nvPr/>
        </p:nvGrpSpPr>
        <p:grpSpPr>
          <a:xfrm>
            <a:off x="0" y="0"/>
            <a:ext cx="9252520" cy="708025"/>
            <a:chOff x="0" y="0"/>
            <a:chExt cx="9252520" cy="708025"/>
          </a:xfrm>
        </p:grpSpPr>
        <p:sp>
          <p:nvSpPr>
            <p:cNvPr id="2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9"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30" name="TextBox 29"/>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pic>
        <p:nvPicPr>
          <p:cNvPr id="18" name="Picture 1" descr="D:\已买图\物品\TWM0636331749_566X849.jpg"/>
          <p:cNvPicPr>
            <a:picLocks noChangeAspect="1" noChangeArrowheads="1"/>
          </p:cNvPicPr>
          <p:nvPr/>
        </p:nvPicPr>
        <p:blipFill>
          <a:blip r:embed="rId7"/>
          <a:srcRect/>
          <a:stretch>
            <a:fillRect/>
          </a:stretch>
        </p:blipFill>
        <p:spPr bwMode="auto">
          <a:xfrm>
            <a:off x="0" y="2405063"/>
            <a:ext cx="2968625" cy="44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23528" y="1412776"/>
          <a:ext cx="8424936" cy="4646551"/>
        </p:xfrm>
        <a:graphic>
          <a:graphicData uri="http://schemas.openxmlformats.org/drawingml/2006/table">
            <a:tbl>
              <a:tblPr firstRow="1" bandRow="1">
                <a:tableStyleId>{22838BEF-8BB2-4498-84A7-C5851F593DF1}</a:tableStyleId>
              </a:tblPr>
              <a:tblGrid>
                <a:gridCol w="3528392"/>
                <a:gridCol w="4896544"/>
              </a:tblGrid>
              <a:tr h="498433">
                <a:tc>
                  <a:txBody>
                    <a:bodyPr/>
                    <a:lstStyle/>
                    <a:p>
                      <a:r>
                        <a:rPr lang="en-US" altLang="zh-CN" sz="2200" b="0" dirty="0" smtClean="0">
                          <a:latin typeface="华文楷体" panose="02010600040101010101" pitchFamily="2" charset="-122"/>
                          <a:ea typeface="华文楷体" panose="02010600040101010101" pitchFamily="2" charset="-122"/>
                        </a:rPr>
                        <a:t>1 </a:t>
                      </a:r>
                      <a:r>
                        <a:rPr lang="zh-CN" altLang="en-US" sz="2200" b="0" dirty="0" smtClean="0">
                          <a:latin typeface="华文楷体" panose="02010600040101010101" pitchFamily="2" charset="-122"/>
                          <a:ea typeface="华文楷体" panose="02010600040101010101" pitchFamily="2" charset="-122"/>
                        </a:rPr>
                        <a:t>使</a:t>
                      </a:r>
                      <a:r>
                        <a:rPr lang="en-US" altLang="zh-CN" sz="2200" b="0" dirty="0" smtClean="0">
                          <a:latin typeface="华文楷体" panose="02010600040101010101" pitchFamily="2" charset="-122"/>
                          <a:ea typeface="华文楷体" panose="02010600040101010101" pitchFamily="2" charset="-122"/>
                        </a:rPr>
                        <a:t>…</a:t>
                      </a:r>
                      <a:r>
                        <a:rPr lang="zh-CN" altLang="en-US" sz="2200" b="0" dirty="0" smtClean="0">
                          <a:latin typeface="华文楷体" panose="02010600040101010101" pitchFamily="2" charset="-122"/>
                          <a:ea typeface="华文楷体" panose="02010600040101010101" pitchFamily="2" charset="-122"/>
                        </a:rPr>
                        <a:t>感到兴奋或激动</a:t>
                      </a:r>
                      <a:endParaRPr lang="zh-CN" altLang="en-US" sz="2200" b="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b="0" dirty="0">
                        <a:latin typeface="华文楷体" panose="02010600040101010101" pitchFamily="2" charset="-122"/>
                        <a:ea typeface="华文楷体" panose="02010600040101010101" pitchFamily="2" charset="-122"/>
                      </a:endParaRPr>
                    </a:p>
                  </a:txBody>
                  <a:tcPr anchor="ctr"/>
                </a:tc>
              </a:tr>
              <a:tr h="430261">
                <a:tc>
                  <a:txBody>
                    <a:bodyPr/>
                    <a:lstStyle/>
                    <a:p>
                      <a:r>
                        <a:rPr lang="en-US" altLang="zh-CN" sz="2200" dirty="0" smtClean="0">
                          <a:latin typeface="华文楷体" panose="02010600040101010101" pitchFamily="2" charset="-122"/>
                          <a:ea typeface="华文楷体" panose="02010600040101010101" pitchFamily="2" charset="-122"/>
                        </a:rPr>
                        <a:t>2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被俘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22358">
                <a:tc>
                  <a:txBody>
                    <a:bodyPr/>
                    <a:lstStyle/>
                    <a:p>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3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飞快地跑开</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4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直面生命中的恐惧</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33309">
                <a:tc>
                  <a:txBody>
                    <a:bodyPr/>
                    <a:lstStyle/>
                    <a:p>
                      <a:r>
                        <a:rPr lang="en-US" altLang="zh-CN" sz="2200" dirty="0" smtClean="0">
                          <a:latin typeface="华文楷体" panose="02010600040101010101" pitchFamily="2" charset="-122"/>
                          <a:ea typeface="华文楷体" panose="02010600040101010101" pitchFamily="2" charset="-122"/>
                        </a:rPr>
                        <a:t>5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克服挑战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32048">
                <a:tc>
                  <a:txBody>
                    <a:bodyPr/>
                    <a:lstStyle/>
                    <a:p>
                      <a:r>
                        <a:rPr lang="en-US" altLang="zh-CN" sz="2200" dirty="0" smtClean="0">
                          <a:latin typeface="华文楷体" panose="02010600040101010101" pitchFamily="2" charset="-122"/>
                          <a:ea typeface="华文楷体" panose="02010600040101010101" pitchFamily="2" charset="-122"/>
                        </a:rPr>
                        <a:t>6 </a:t>
                      </a:r>
                      <a:r>
                        <a:rPr lang="zh-CN" altLang="en-US" sz="2200" dirty="0" smtClean="0">
                          <a:latin typeface="华文楷体" panose="02010600040101010101" pitchFamily="2" charset="-122"/>
                          <a:ea typeface="华文楷体" panose="02010600040101010101" pitchFamily="2" charset="-122"/>
                        </a:rPr>
                        <a:t>获得一个角色</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32048">
                <a:tc>
                  <a:txBody>
                    <a:bodyPr/>
                    <a:lstStyle/>
                    <a:p>
                      <a:r>
                        <a:rPr lang="en-US" altLang="zh-CN" sz="2200" dirty="0" smtClean="0">
                          <a:latin typeface="华文楷体" panose="02010600040101010101" pitchFamily="2" charset="-122"/>
                          <a:ea typeface="华文楷体" panose="02010600040101010101" pitchFamily="2" charset="-122"/>
                        </a:rPr>
                        <a:t>7 </a:t>
                      </a:r>
                      <a:r>
                        <a:rPr lang="zh-CN" altLang="en-US" sz="2200" dirty="0" smtClean="0">
                          <a:latin typeface="华文楷体" panose="02010600040101010101" pitchFamily="2" charset="-122"/>
                          <a:ea typeface="华文楷体" panose="02010600040101010101" pitchFamily="2" charset="-122"/>
                        </a:rPr>
                        <a:t>把某人从</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变成</a:t>
                      </a:r>
                      <a:r>
                        <a:rPr lang="en-US" altLang="zh-CN" sz="2200" dirty="0" smtClean="0">
                          <a:latin typeface="华文楷体" panose="02010600040101010101" pitchFamily="2" charset="-122"/>
                          <a:ea typeface="华文楷体" panose="02010600040101010101" pitchFamily="2" charset="-122"/>
                        </a:rPr>
                        <a:t>…</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dirty="0" smtClean="0">
                          <a:latin typeface="华文楷体" panose="02010600040101010101" pitchFamily="2" charset="-122"/>
                          <a:ea typeface="华文楷体" panose="02010600040101010101" pitchFamily="2" charset="-122"/>
                        </a:rPr>
                        <a:t>8 </a:t>
                      </a:r>
                      <a:r>
                        <a:rPr lang="zh-CN" altLang="en-US" sz="2200" dirty="0" smtClean="0">
                          <a:latin typeface="华文楷体" panose="02010600040101010101" pitchFamily="2" charset="-122"/>
                          <a:ea typeface="华文楷体" panose="02010600040101010101" pitchFamily="2" charset="-122"/>
                        </a:rPr>
                        <a:t>危及某人对</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的向往</a:t>
                      </a:r>
                      <a:endParaRPr lang="zh-CN" altLang="en-US" sz="2200" dirty="0">
                        <a:latin typeface="华文楷体" panose="02010600040101010101" pitchFamily="2" charset="-122"/>
                        <a:ea typeface="华文楷体" panose="02010600040101010101" pitchFamily="2" charset="-122"/>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9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强烈的责任感</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r h="498433">
                <a:tc>
                  <a:txBody>
                    <a:bodyPr/>
                    <a:lstStyle/>
                    <a:p>
                      <a:r>
                        <a:rPr lang="en-US" altLang="zh-CN" sz="2200" kern="1200" dirty="0" smtClean="0">
                          <a:solidFill>
                            <a:schemeClr val="dk1"/>
                          </a:solidFill>
                          <a:latin typeface="华文楷体" panose="02010600040101010101" pitchFamily="2" charset="-122"/>
                          <a:ea typeface="华文楷体" panose="02010600040101010101" pitchFamily="2" charset="-122"/>
                          <a:cs typeface="+mn-cs"/>
                        </a:rPr>
                        <a:t>10 </a:t>
                      </a:r>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减轻痛苦</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c>
                  <a:txBody>
                    <a:bodyPr/>
                    <a:lstStyle/>
                    <a:p>
                      <a:endParaRPr lang="zh-CN" altLang="en-US" sz="2000" dirty="0">
                        <a:latin typeface="华文楷体" panose="02010600040101010101" pitchFamily="2" charset="-122"/>
                        <a:ea typeface="华文楷体" panose="02010600040101010101" pitchFamily="2" charset="-122"/>
                      </a:endParaRPr>
                    </a:p>
                  </a:txBody>
                  <a:tcPr anchor="ctr"/>
                </a:tc>
              </a:tr>
            </a:tbl>
          </a:graphicData>
        </a:graphic>
      </p:graphicFrame>
      <p:sp>
        <p:nvSpPr>
          <p:cNvPr id="6" name="TextBox 5"/>
          <p:cNvSpPr txBox="1"/>
          <p:nvPr/>
        </p:nvSpPr>
        <p:spPr>
          <a:xfrm>
            <a:off x="3923928" y="1562925"/>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thrill sb. with </a:t>
            </a:r>
            <a:r>
              <a:rPr lang="en-US" altLang="zh-CN" sz="2400" dirty="0" err="1" smtClean="0">
                <a:latin typeface="Helvetica" pitchFamily="34" charset="0"/>
                <a:ea typeface="Cambria Math" panose="02040503050406030204" pitchFamily="-112" charset="0"/>
                <a:cs typeface="Arial" panose="020B0604020202020204" pitchFamily="34" charset="0"/>
              </a:rPr>
              <a:t>sth</a:t>
            </a:r>
            <a:r>
              <a:rPr lang="en-US" altLang="zh-CN" sz="2400" dirty="0" smtClean="0">
                <a:latin typeface="Helvetica" pitchFamily="34" charset="0"/>
                <a:ea typeface="Cambria Math" panose="02040503050406030204" pitchFamily="-112" charset="0"/>
                <a:cs typeface="Arial" panose="020B0604020202020204" pitchFamily="34" charset="0"/>
              </a:rPr>
              <a:t>.</a:t>
            </a:r>
            <a:endParaRPr lang="zh-CN" altLang="en-US" sz="2400" dirty="0" smtClean="0">
              <a:latin typeface="Helvetica" pitchFamily="34" charset="0"/>
              <a:ea typeface="Cambria Math" panose="02040503050406030204" pitchFamily="-112" charset="0"/>
              <a:cs typeface="Arial" panose="020B0604020202020204" pitchFamily="34" charset="0"/>
            </a:endParaRPr>
          </a:p>
        </p:txBody>
      </p:sp>
      <p:sp>
        <p:nvSpPr>
          <p:cNvPr id="7" name="TextBox 6"/>
          <p:cNvSpPr txBox="1"/>
          <p:nvPr/>
        </p:nvSpPr>
        <p:spPr>
          <a:xfrm>
            <a:off x="3923928" y="2055677"/>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be taken captive</a:t>
            </a:r>
            <a:endParaRPr lang="zh-CN" altLang="en-US" sz="2400" dirty="0" smtClean="0">
              <a:latin typeface="Helvetica" pitchFamily="34" charset="0"/>
              <a:ea typeface="Cambria Math" panose="02040503050406030204" pitchFamily="-112" charset="0"/>
              <a:cs typeface="Arial" panose="020B0604020202020204" pitchFamily="34" charset="0"/>
            </a:endParaRPr>
          </a:p>
        </p:txBody>
      </p:sp>
      <p:sp>
        <p:nvSpPr>
          <p:cNvPr id="8" name="TextBox 7"/>
          <p:cNvSpPr txBox="1"/>
          <p:nvPr/>
        </p:nvSpPr>
        <p:spPr>
          <a:xfrm>
            <a:off x="3923928" y="2453762"/>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dart off</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9" name="TextBox 8"/>
          <p:cNvSpPr txBox="1"/>
          <p:nvPr/>
        </p:nvSpPr>
        <p:spPr>
          <a:xfrm>
            <a:off x="3923928" y="2907844"/>
            <a:ext cx="3348880"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confront life’s horrors</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10" name="TextBox 9"/>
          <p:cNvSpPr txBox="1"/>
          <p:nvPr/>
        </p:nvSpPr>
        <p:spPr>
          <a:xfrm>
            <a:off x="3923928" y="3386000"/>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transcend challenges</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11" name="TextBox 10"/>
          <p:cNvSpPr txBox="1"/>
          <p:nvPr/>
        </p:nvSpPr>
        <p:spPr>
          <a:xfrm>
            <a:off x="3923928" y="3843948"/>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land a role</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2" name="TextBox 11"/>
          <p:cNvSpPr txBox="1"/>
          <p:nvPr/>
        </p:nvSpPr>
        <p:spPr>
          <a:xfrm>
            <a:off x="3923928" y="4275996"/>
            <a:ext cx="4824536" cy="313932"/>
          </a:xfrm>
          <a:prstGeom prst="rect">
            <a:avLst/>
          </a:prstGeom>
          <a:noFill/>
        </p:spPr>
        <p:txBody>
          <a:bodyPr wrap="square" rtlCol="0">
            <a:spAutoFit/>
          </a:bodyPr>
          <a:lstStyle/>
          <a:p>
            <a:pPr indent="-186055">
              <a:lnSpc>
                <a:spcPct val="60000"/>
              </a:lnSpc>
              <a:spcBef>
                <a:spcPct val="50000"/>
              </a:spcBef>
            </a:pPr>
            <a:r>
              <a:rPr lang="en-US" altLang="zh-CN" sz="2400" dirty="0" smtClean="0">
                <a:latin typeface="Helvetica" pitchFamily="34" charset="0"/>
                <a:ea typeface="Cambria Math" panose="02040503050406030204" pitchFamily="-112" charset="0"/>
                <a:cs typeface="Arial" panose="020B0604020202020204" pitchFamily="34" charset="0"/>
              </a:rPr>
              <a:t>transform sb. from… to…</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3" name="TextBox 12"/>
          <p:cNvSpPr txBox="1"/>
          <p:nvPr/>
        </p:nvSpPr>
        <p:spPr>
          <a:xfrm>
            <a:off x="3894900" y="4708044"/>
            <a:ext cx="4824536" cy="313932"/>
          </a:xfrm>
          <a:prstGeom prst="rect">
            <a:avLst/>
          </a:prstGeom>
          <a:noFill/>
        </p:spPr>
        <p:txBody>
          <a:bodyPr wrap="square" rtlCol="0">
            <a:spAutoFit/>
          </a:bodyPr>
          <a:lstStyle/>
          <a:p>
            <a:pPr indent="-186055">
              <a:lnSpc>
                <a:spcPct val="60000"/>
              </a:lnSpc>
              <a:spcBef>
                <a:spcPct val="50000"/>
              </a:spcBef>
              <a:defRPr/>
            </a:pPr>
            <a:r>
              <a:rPr lang="en-US" altLang="zh-CN" sz="2400" dirty="0" smtClean="0"/>
              <a:t> </a:t>
            </a:r>
            <a:r>
              <a:rPr lang="en-US" altLang="zh-CN" sz="2400" dirty="0" smtClean="0">
                <a:latin typeface="Helvetica" pitchFamily="34" charset="0"/>
                <a:ea typeface="Cambria Math" panose="02040503050406030204" pitchFamily="-112" charset="0"/>
                <a:cs typeface="Arial" panose="020B0604020202020204" pitchFamily="34" charset="0"/>
              </a:rPr>
              <a:t>jeopardize one’s hope for …</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4" name="TextBox 13"/>
          <p:cNvSpPr txBox="1"/>
          <p:nvPr/>
        </p:nvSpPr>
        <p:spPr>
          <a:xfrm>
            <a:off x="3923928" y="5212100"/>
            <a:ext cx="4824536" cy="313932"/>
          </a:xfrm>
          <a:prstGeom prst="rect">
            <a:avLst/>
          </a:prstGeom>
          <a:noFill/>
        </p:spPr>
        <p:txBody>
          <a:bodyPr wrap="square" rtlCol="0">
            <a:spAutoFit/>
          </a:bodyPr>
          <a:lstStyle>
            <a:defPPr>
              <a:defRPr lang="zh-CN"/>
            </a:defPPr>
            <a:lvl1pPr indent="-186055">
              <a:lnSpc>
                <a:spcPct val="60000"/>
              </a:lnSpc>
              <a:spcBef>
                <a:spcPct val="50000"/>
              </a:spcBef>
              <a:defRPr sz="2000">
                <a:latin typeface="Helvetica" pitchFamily="34" charset="0"/>
                <a:ea typeface="Cambria Math" panose="02040503050406030204" pitchFamily="-112" charset="0"/>
                <a:cs typeface="Arial" panose="020B0604020202020204" pitchFamily="34" charset="0"/>
              </a:defRPr>
            </a:lvl1pPr>
          </a:lstStyle>
          <a:p>
            <a:r>
              <a:rPr lang="en-US" altLang="zh-CN" sz="2400" dirty="0" smtClean="0"/>
              <a:t>a deep sense of responsibility</a:t>
            </a:r>
            <a:endParaRPr lang="en-US" altLang="zh-CN" sz="2400" dirty="0"/>
          </a:p>
        </p:txBody>
      </p:sp>
      <p:sp>
        <p:nvSpPr>
          <p:cNvPr id="15" name="TextBox 14"/>
          <p:cNvSpPr txBox="1"/>
          <p:nvPr/>
        </p:nvSpPr>
        <p:spPr>
          <a:xfrm>
            <a:off x="3923928" y="5690256"/>
            <a:ext cx="4824536" cy="313932"/>
          </a:xfrm>
          <a:prstGeom prst="rect">
            <a:avLst/>
          </a:prstGeom>
          <a:noFill/>
        </p:spPr>
        <p:txBody>
          <a:bodyPr wrap="square" rtlCol="0">
            <a:spAutoFit/>
          </a:bodyPr>
          <a:lstStyle>
            <a:defPPr>
              <a:defRPr lang="zh-CN"/>
            </a:defPPr>
            <a:lvl1pPr indent="-186055">
              <a:lnSpc>
                <a:spcPct val="60000"/>
              </a:lnSpc>
              <a:spcBef>
                <a:spcPct val="50000"/>
              </a:spcBef>
              <a:defRPr sz="2000">
                <a:latin typeface="Helvetica" pitchFamily="34" charset="0"/>
                <a:ea typeface="Cambria Math" panose="02040503050406030204" pitchFamily="-112" charset="0"/>
                <a:cs typeface="Arial" panose="020B0604020202020204" pitchFamily="34" charset="0"/>
              </a:defRPr>
            </a:lvl1pPr>
          </a:lstStyle>
          <a:p>
            <a:r>
              <a:rPr lang="en-US" altLang="zh-CN" sz="2400" dirty="0" smtClean="0"/>
              <a:t>alleviate suffering</a:t>
            </a:r>
            <a:endParaRPr lang="en-US" altLang="zh-CN" sz="2400" dirty="0"/>
          </a:p>
        </p:txBody>
      </p:sp>
      <p:grpSp>
        <p:nvGrpSpPr>
          <p:cNvPr id="16" name="组合 16"/>
          <p:cNvGrpSpPr/>
          <p:nvPr/>
        </p:nvGrpSpPr>
        <p:grpSpPr bwMode="auto">
          <a:xfrm>
            <a:off x="-1588" y="4763"/>
            <a:ext cx="8339138" cy="1122362"/>
            <a:chOff x="-1787" y="5041"/>
            <a:chExt cx="8339865" cy="1121584"/>
          </a:xfrm>
        </p:grpSpPr>
        <p:pic>
          <p:nvPicPr>
            <p:cNvPr id="1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hlinkClick r:id="rId2"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Revision of </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20" name="矩形 19"/>
            <p:cNvSpPr>
              <a:spLocks noChangeArrowheads="1"/>
            </p:cNvSpPr>
            <p:nvPr/>
          </p:nvSpPr>
          <p:spPr bwMode="auto">
            <a:xfrm>
              <a:off x="3491880" y="476672"/>
              <a:ext cx="4846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0070C0"/>
                  </a:solidFill>
                  <a:latin typeface="Helvetica" pitchFamily="34" charset="0"/>
                </a:rPr>
                <a:t>Language points—Useful expressions</a:t>
              </a:r>
              <a:endParaRPr lang="zh-CN" altLang="en-US" sz="2000" b="1">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00034" y="1346894"/>
          <a:ext cx="8286808" cy="4818410"/>
        </p:xfrm>
        <a:graphic>
          <a:graphicData uri="http://schemas.openxmlformats.org/drawingml/2006/table">
            <a:tbl>
              <a:tblPr firstRow="1" bandRow="1">
                <a:tableStyleId>{22838BEF-8BB2-4498-84A7-C5851F593DF1}</a:tableStyleId>
              </a:tblPr>
              <a:tblGrid>
                <a:gridCol w="3020425"/>
                <a:gridCol w="5266383"/>
              </a:tblGrid>
              <a:tr h="48581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defRPr/>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11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对</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毕生的热情</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114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12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开始，着手</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13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劳心劳力、危及生命  </a:t>
                      </a:r>
                      <a:b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b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安全的任务</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14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唤起世界人民对战争</a:t>
                      </a:r>
                      <a:b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b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和旱灾的关注</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15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剥夺某人某物</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506598">
                <a:tc>
                  <a:txBody>
                    <a:bodyPr/>
                    <a:lstStyle/>
                    <a:p>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16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陷入无边的痛苦之中</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defRPr/>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17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分担责任</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18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以身作则</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dirty="0">
                        <a:latin typeface="华文楷体" panose="02010600040101010101" pitchFamily="2" charset="-122"/>
                        <a:ea typeface="华文楷体" panose="02010600040101010101"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en-US" altLang="zh-CN" sz="2200" b="0" kern="1200" dirty="0" smtClean="0">
                          <a:solidFill>
                            <a:schemeClr val="dk1"/>
                          </a:solidFill>
                          <a:latin typeface="华文楷体" panose="02010600040101010101" pitchFamily="2" charset="-122"/>
                          <a:ea typeface="华文楷体" panose="02010600040101010101" pitchFamily="2" charset="-122"/>
                          <a:cs typeface="+mn-cs"/>
                        </a:rPr>
                        <a:t> 19 </a:t>
                      </a:r>
                      <a:r>
                        <a:rPr lang="zh-CN" altLang="en-US" sz="2200" b="0" kern="1200" dirty="0" smtClean="0">
                          <a:solidFill>
                            <a:schemeClr val="dk1"/>
                          </a:solidFill>
                          <a:latin typeface="华文楷体" panose="02010600040101010101" pitchFamily="2" charset="-122"/>
                          <a:ea typeface="华文楷体" panose="02010600040101010101" pitchFamily="2" charset="-122"/>
                          <a:cs typeface="+mn-cs"/>
                        </a:rPr>
                        <a:t>患了癌症</a:t>
                      </a:r>
                      <a:endParaRPr lang="zh-CN" altLang="en-US" sz="2200" b="0"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horzOverflow="overflow"/>
                </a:tc>
                <a:tc>
                  <a:txBody>
                    <a:bodyPr/>
                    <a:lstStyle/>
                    <a:p>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anchor="ctr"/>
                </a:tc>
              </a:tr>
            </a:tbl>
          </a:graphicData>
        </a:graphic>
      </p:graphicFrame>
      <p:sp>
        <p:nvSpPr>
          <p:cNvPr id="7" name="TextBox 6"/>
          <p:cNvSpPr txBox="1"/>
          <p:nvPr/>
        </p:nvSpPr>
        <p:spPr>
          <a:xfrm>
            <a:off x="3533678" y="1340768"/>
            <a:ext cx="4824536" cy="461665"/>
          </a:xfrm>
          <a:prstGeom prst="rect">
            <a:avLst/>
          </a:prstGeom>
          <a:noFill/>
        </p:spPr>
        <p:txBody>
          <a:bodyPr wrap="square" rtlCol="0">
            <a:spAutoFit/>
          </a:bodyPr>
          <a:lstStyle/>
          <a:p>
            <a:r>
              <a:rPr lang="en-US" altLang="zh-CN" sz="2400" dirty="0" smtClean="0">
                <a:latin typeface="Helvetica" pitchFamily="34" charset="0"/>
                <a:ea typeface="Cambria Math" panose="02040503050406030204" pitchFamily="-112" charset="0"/>
                <a:cs typeface="Arial" panose="020B0604020202020204" pitchFamily="34" charset="0"/>
              </a:rPr>
              <a:t>one’s lifelong passion for…</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8" name="TextBox 7"/>
          <p:cNvSpPr txBox="1"/>
          <p:nvPr/>
        </p:nvSpPr>
        <p:spPr>
          <a:xfrm>
            <a:off x="3533678" y="1844824"/>
            <a:ext cx="5610322" cy="461665"/>
          </a:xfrm>
          <a:prstGeom prst="rect">
            <a:avLst/>
          </a:prstGeom>
          <a:noFill/>
        </p:spPr>
        <p:txBody>
          <a:bodyPr wrap="square" rtlCol="0">
            <a:spAutoFit/>
          </a:bodyPr>
          <a:lstStyle/>
          <a:p>
            <a:r>
              <a:rPr lang="en-US" altLang="zh-CN" sz="2400" dirty="0" smtClean="0">
                <a:latin typeface="Helvetica" pitchFamily="34" charset="0"/>
                <a:ea typeface="Cambria Math" panose="02040503050406030204" pitchFamily="-112" charset="0"/>
                <a:cs typeface="Arial" panose="020B0604020202020204" pitchFamily="34" charset="0"/>
              </a:rPr>
              <a:t>embark on/upon</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9" name="TextBox 8"/>
          <p:cNvSpPr txBox="1"/>
          <p:nvPr/>
        </p:nvSpPr>
        <p:spPr>
          <a:xfrm>
            <a:off x="3533678" y="4653136"/>
            <a:ext cx="4824536" cy="461665"/>
          </a:xfrm>
          <a:prstGeom prst="rect">
            <a:avLst/>
          </a:prstGeom>
          <a:noFill/>
        </p:spPr>
        <p:txBody>
          <a:bodyPr wrap="square" rtlCol="0">
            <a:spAutoFit/>
          </a:bodyPr>
          <a:lstStyle/>
          <a:p>
            <a:r>
              <a:rPr lang="en-US" altLang="zh-CN" sz="2400" dirty="0" smtClean="0">
                <a:latin typeface="Helvetica" pitchFamily="34" charset="0"/>
                <a:ea typeface="Cambria Math" panose="02040503050406030204" pitchFamily="-112" charset="0"/>
                <a:cs typeface="Arial" panose="020B0604020202020204" pitchFamily="34" charset="0"/>
              </a:rPr>
              <a:t>share in the duty</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0" name="TextBox 9"/>
          <p:cNvSpPr txBox="1"/>
          <p:nvPr/>
        </p:nvSpPr>
        <p:spPr>
          <a:xfrm>
            <a:off x="3533678" y="2311830"/>
            <a:ext cx="5211915" cy="757130"/>
          </a:xfrm>
          <a:prstGeom prst="rect">
            <a:avLst/>
          </a:prstGeom>
          <a:noFill/>
        </p:spPr>
        <p:txBody>
          <a:bodyPr wrap="square" rtlCol="0">
            <a:spAutoFit/>
          </a:bodyPr>
          <a:lstStyle/>
          <a:p>
            <a:pPr>
              <a:lnSpc>
                <a:spcPct val="90000"/>
              </a:lnSpc>
            </a:pPr>
            <a:r>
              <a:rPr lang="en-US" altLang="zh-CN" sz="2400" dirty="0" smtClean="0">
                <a:latin typeface="Helvetica" pitchFamily="34" charset="0"/>
                <a:ea typeface="Cambria Math" panose="02040503050406030204" pitchFamily="-112" charset="0"/>
                <a:cs typeface="Arial" panose="020B0604020202020204" pitchFamily="34" charset="0"/>
              </a:rPr>
              <a:t>emotionally draining and physically dangerous missions</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1" name="TextBox 10"/>
          <p:cNvSpPr txBox="1"/>
          <p:nvPr/>
        </p:nvSpPr>
        <p:spPr>
          <a:xfrm>
            <a:off x="3533678" y="2959902"/>
            <a:ext cx="5211915" cy="757130"/>
          </a:xfrm>
          <a:prstGeom prst="rect">
            <a:avLst/>
          </a:prstGeom>
          <a:noFill/>
        </p:spPr>
        <p:txBody>
          <a:bodyPr wrap="square" rtlCol="0">
            <a:spAutoFit/>
          </a:bodyPr>
          <a:lstStyle/>
          <a:p>
            <a:pPr>
              <a:lnSpc>
                <a:spcPct val="90000"/>
              </a:lnSpc>
            </a:pPr>
            <a:r>
              <a:rPr lang="en-US" altLang="zh-CN" sz="2400" dirty="0" smtClean="0">
                <a:latin typeface="Helvetica" pitchFamily="34" charset="0"/>
                <a:ea typeface="Cambria Math" panose="02040503050406030204" pitchFamily="-112" charset="0"/>
                <a:cs typeface="Arial" panose="020B0604020202020204" pitchFamily="34" charset="0"/>
              </a:rPr>
              <a:t>raise world awareness of wars and droughts</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12" name="TextBox 11"/>
          <p:cNvSpPr txBox="1"/>
          <p:nvPr/>
        </p:nvSpPr>
        <p:spPr>
          <a:xfrm>
            <a:off x="3533678" y="3717032"/>
            <a:ext cx="4824536" cy="461665"/>
          </a:xfrm>
          <a:prstGeom prst="rect">
            <a:avLst/>
          </a:prstGeom>
          <a:noFill/>
        </p:spPr>
        <p:txBody>
          <a:bodyPr wrap="square" rtlCol="0">
            <a:spAutoFit/>
          </a:bodyPr>
          <a:lstStyle/>
          <a:p>
            <a:r>
              <a:rPr lang="en-US" altLang="zh-CN" sz="2400" dirty="0" smtClean="0">
                <a:latin typeface="Helvetica" pitchFamily="34" charset="0"/>
                <a:ea typeface="Cambria Math" panose="02040503050406030204" pitchFamily="-112" charset="0"/>
                <a:cs typeface="Arial" panose="020B0604020202020204" pitchFamily="34" charset="0"/>
              </a:rPr>
              <a:t>deprive sb. of </a:t>
            </a:r>
            <a:r>
              <a:rPr lang="en-US" altLang="zh-CN" sz="2400" dirty="0" err="1" smtClean="0">
                <a:latin typeface="Helvetica" pitchFamily="34" charset="0"/>
                <a:ea typeface="Cambria Math" panose="02040503050406030204" pitchFamily="-112" charset="0"/>
                <a:cs typeface="Arial" panose="020B0604020202020204" pitchFamily="34" charset="0"/>
              </a:rPr>
              <a:t>sth</a:t>
            </a:r>
            <a:r>
              <a:rPr lang="en-US" altLang="zh-CN" sz="2400" dirty="0" smtClean="0">
                <a:latin typeface="Helvetica" pitchFamily="34" charset="0"/>
                <a:ea typeface="Cambria Math" panose="02040503050406030204" pitchFamily="-112" charset="0"/>
                <a:cs typeface="Arial" panose="020B0604020202020204" pitchFamily="34" charset="0"/>
              </a:rPr>
              <a:t>.</a:t>
            </a:r>
            <a:endParaRPr lang="en-US" altLang="zh-CN" sz="2400" dirty="0">
              <a:latin typeface="Helvetica" pitchFamily="34" charset="0"/>
              <a:ea typeface="Cambria Math" panose="02040503050406030204" pitchFamily="-112" charset="0"/>
              <a:cs typeface="Arial" panose="020B0604020202020204" pitchFamily="34" charset="0"/>
            </a:endParaRPr>
          </a:p>
        </p:txBody>
      </p:sp>
      <p:sp>
        <p:nvSpPr>
          <p:cNvPr id="13" name="TextBox 12"/>
          <p:cNvSpPr txBox="1"/>
          <p:nvPr/>
        </p:nvSpPr>
        <p:spPr>
          <a:xfrm>
            <a:off x="3533678" y="4293096"/>
            <a:ext cx="5229322" cy="313932"/>
          </a:xfrm>
          <a:prstGeom prst="rect">
            <a:avLst/>
          </a:prstGeom>
          <a:noFill/>
        </p:spPr>
        <p:txBody>
          <a:bodyPr wrap="square" rtlCol="0">
            <a:spAutoFit/>
          </a:bodyPr>
          <a:lstStyle/>
          <a:p>
            <a:pPr indent="-186055">
              <a:lnSpc>
                <a:spcPct val="60000"/>
              </a:lnSpc>
              <a:spcBef>
                <a:spcPct val="50000"/>
              </a:spcBef>
              <a:defRPr/>
            </a:pPr>
            <a:r>
              <a:rPr lang="en-US" altLang="zh-CN" sz="2400" dirty="0" smtClean="0">
                <a:latin typeface="Helvetica" pitchFamily="34" charset="0"/>
                <a:ea typeface="Cambria Math" panose="02040503050406030204" pitchFamily="-112" charset="0"/>
                <a:cs typeface="Arial" panose="020B0604020202020204" pitchFamily="34" charset="0"/>
              </a:rPr>
              <a:t>be drowned in overwhelming misery</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14" name="TextBox 13"/>
          <p:cNvSpPr txBox="1"/>
          <p:nvPr/>
        </p:nvSpPr>
        <p:spPr>
          <a:xfrm>
            <a:off x="3533678" y="5332697"/>
            <a:ext cx="4824536" cy="328551"/>
          </a:xfrm>
          <a:prstGeom prst="rect">
            <a:avLst/>
          </a:prstGeom>
          <a:noFill/>
        </p:spPr>
        <p:txBody>
          <a:bodyPr wrap="square" rtlCol="0">
            <a:spAutoFit/>
          </a:bodyPr>
          <a:lstStyle>
            <a:defPPr>
              <a:defRPr lang="zh-CN"/>
            </a:defPPr>
            <a:lvl1pPr indent="-186055">
              <a:lnSpc>
                <a:spcPct val="60000"/>
              </a:lnSpc>
              <a:spcBef>
                <a:spcPct val="50000"/>
              </a:spcBef>
              <a:defRPr sz="2000">
                <a:latin typeface="Helvetica" pitchFamily="34" charset="0"/>
                <a:ea typeface="Cambria Math" panose="02040503050406030204" pitchFamily="-112" charset="0"/>
                <a:cs typeface="Arial" panose="020B0604020202020204" pitchFamily="34" charset="0"/>
              </a:defRPr>
            </a:lvl1pPr>
          </a:lstStyle>
          <a:p>
            <a:r>
              <a:rPr lang="en-US" altLang="zh-CN" sz="2400" dirty="0" smtClean="0"/>
              <a:t>lead by example</a:t>
            </a:r>
            <a:endParaRPr lang="en-US" altLang="zh-CN" sz="2400" dirty="0"/>
          </a:p>
        </p:txBody>
      </p:sp>
      <p:sp>
        <p:nvSpPr>
          <p:cNvPr id="15" name="TextBox 14"/>
          <p:cNvSpPr txBox="1"/>
          <p:nvPr/>
        </p:nvSpPr>
        <p:spPr>
          <a:xfrm>
            <a:off x="3533678" y="5836753"/>
            <a:ext cx="4824536" cy="328551"/>
          </a:xfrm>
          <a:prstGeom prst="rect">
            <a:avLst/>
          </a:prstGeom>
          <a:noFill/>
        </p:spPr>
        <p:txBody>
          <a:bodyPr wrap="square" rtlCol="0">
            <a:spAutoFit/>
          </a:bodyPr>
          <a:lstStyle>
            <a:defPPr>
              <a:defRPr lang="zh-CN"/>
            </a:defPPr>
            <a:lvl1pPr indent="-186055">
              <a:lnSpc>
                <a:spcPct val="60000"/>
              </a:lnSpc>
              <a:spcBef>
                <a:spcPct val="50000"/>
              </a:spcBef>
              <a:defRPr sz="2000">
                <a:latin typeface="Helvetica" pitchFamily="34" charset="0"/>
                <a:ea typeface="Cambria Math" panose="02040503050406030204" pitchFamily="-112" charset="0"/>
                <a:cs typeface="Arial" panose="020B0604020202020204" pitchFamily="34" charset="0"/>
              </a:defRPr>
            </a:lvl1pPr>
          </a:lstStyle>
          <a:p>
            <a:r>
              <a:rPr lang="en-US" altLang="zh-CN" sz="2400" dirty="0" smtClean="0"/>
              <a:t>be stricken by cancer</a:t>
            </a:r>
            <a:endParaRPr lang="en-US" altLang="zh-CN" sz="2400" dirty="0"/>
          </a:p>
        </p:txBody>
      </p:sp>
      <p:pic>
        <p:nvPicPr>
          <p:cNvPr id="18"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6"/>
          <p:cNvGrpSpPr/>
          <p:nvPr/>
        </p:nvGrpSpPr>
        <p:grpSpPr bwMode="auto">
          <a:xfrm>
            <a:off x="-1588" y="4763"/>
            <a:ext cx="8339138" cy="1122362"/>
            <a:chOff x="-1787" y="5041"/>
            <a:chExt cx="8339865" cy="1121584"/>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rId4"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Revision of </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the useful expressions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20" name="矩形 19"/>
            <p:cNvSpPr>
              <a:spLocks noChangeArrowheads="1"/>
            </p:cNvSpPr>
            <p:nvPr/>
          </p:nvSpPr>
          <p:spPr bwMode="auto">
            <a:xfrm>
              <a:off x="3491880" y="476672"/>
              <a:ext cx="4846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0070C0"/>
                  </a:solidFill>
                  <a:latin typeface="Helvetica" pitchFamily="34" charset="0"/>
                </a:rPr>
                <a:t>Language points—Useful expressions</a:t>
              </a:r>
              <a:endParaRPr lang="zh-CN" altLang="en-US" sz="2000" b="1">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847108"/>
          <a:ext cx="8679194" cy="3454100"/>
        </p:xfrm>
        <a:graphic>
          <a:graphicData uri="http://schemas.openxmlformats.org/drawingml/2006/table">
            <a:tbl>
              <a:tblPr firstRow="1" bandRow="1">
                <a:tableStyleId>{5C22544A-7EE6-4342-B048-85BDC9FD1C3A}</a:tableStyleId>
              </a:tblPr>
              <a:tblGrid>
                <a:gridCol w="3938458"/>
                <a:gridCol w="4740736"/>
              </a:tblGrid>
              <a:tr h="64933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800" dirty="0" smtClean="0">
                          <a:effectLst>
                            <a:outerShdw blurRad="38100" dist="38100" dir="2700000" algn="tl">
                              <a:srgbClr val="000000">
                                <a:alpha val="43137"/>
                              </a:srgbClr>
                            </a:outerShdw>
                          </a:effectLst>
                        </a:rPr>
                        <a:t>        Functions &amp; Usages</a:t>
                      </a:r>
                      <a:endParaRPr lang="zh-CN" altLang="en-US" sz="28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800" dirty="0" smtClean="0">
                          <a:effectLst>
                            <a:outerShdw blurRad="38100" dist="38100" dir="2700000" algn="tl">
                              <a:srgbClr val="000000">
                                <a:alpha val="43137"/>
                              </a:srgbClr>
                            </a:outerShdw>
                          </a:effectLst>
                        </a:rPr>
                        <a:t>            Sentence</a:t>
                      </a:r>
                      <a:r>
                        <a:rPr lang="en-US" altLang="zh-CN" sz="2800" baseline="0" dirty="0" smtClean="0">
                          <a:effectLst>
                            <a:outerShdw blurRad="38100" dist="38100" dir="2700000" algn="tl">
                              <a:srgbClr val="000000">
                                <a:alpha val="43137"/>
                              </a:srgbClr>
                            </a:outerShdw>
                          </a:effectLst>
                        </a:rPr>
                        <a:t> Patterns</a:t>
                      </a:r>
                      <a:endParaRPr lang="zh-CN" altLang="en-US" sz="2800" dirty="0" smtClean="0">
                        <a:solidFill>
                          <a:srgbClr val="FFFF00"/>
                        </a:solidFill>
                        <a:effectLst>
                          <a:outerShdw blurRad="38100" dist="38100" dir="2700000" algn="tl">
                            <a:srgbClr val="000000">
                              <a:alpha val="43137"/>
                            </a:srgbClr>
                          </a:outerShdw>
                        </a:effectLst>
                      </a:endParaRPr>
                    </a:p>
                  </a:txBody>
                  <a:tcPr/>
                </a:tc>
              </a:tr>
              <a:tr h="872583">
                <a:tc>
                  <a:txBody>
                    <a:bodyPr/>
                    <a:lstStyle/>
                    <a:p>
                      <a:pPr marL="266700" marR="0" indent="-266700" algn="l" defTabSz="914400" rtl="0" eaLnBrk="1" fontAlgn="auto" latinLnBrk="0" hangingPunct="1">
                        <a:lnSpc>
                          <a:spcPct val="100000"/>
                        </a:lnSpc>
                        <a:spcBef>
                          <a:spcPct val="5000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1.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用于表达“与表面现象或人们预期相反的情况”。</a:t>
                      </a:r>
                      <a:endPar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tc>
                <a:tc>
                  <a:txBody>
                    <a:bodyPr/>
                    <a:lstStyle/>
                    <a:p>
                      <a:pPr algn="l">
                        <a:lnSpc>
                          <a:spcPct val="100000"/>
                        </a:lnSpc>
                        <a:spcBef>
                          <a:spcPct val="50000"/>
                        </a:spcBef>
                        <a:defRPr/>
                      </a:pPr>
                      <a:endParaRPr kumimoji="1" lang="en-US" altLang="zh-CN" sz="2800" b="1" dirty="0">
                        <a:solidFill>
                          <a:srgbClr val="000000"/>
                        </a:solidFill>
                        <a:latin typeface="华文楷体" panose="02010600040101010101" pitchFamily="2" charset="-122"/>
                        <a:ea typeface="华文楷体" panose="02010600040101010101" pitchFamily="2" charset="-122"/>
                      </a:endParaRPr>
                    </a:p>
                  </a:txBody>
                  <a:tcPr/>
                </a:tc>
              </a:tr>
              <a:tr h="81238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2.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用于表达“某人在特定身</a:t>
                      </a:r>
                      <a:b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b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份下，对事物的洞察”。</a:t>
                      </a:r>
                      <a:endPar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tc>
                <a:tc>
                  <a:txBody>
                    <a:bodyPr/>
                    <a:lstStyle/>
                    <a:p>
                      <a:pPr algn="l">
                        <a:lnSpc>
                          <a:spcPct val="100000"/>
                        </a:lnSpc>
                      </a:pPr>
                      <a:endParaRPr lang="zh-CN" altLang="en-US" sz="2800" dirty="0"/>
                    </a:p>
                  </a:txBody>
                  <a:tcPr/>
                </a:tc>
              </a:tr>
              <a:tr h="110921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3.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用于表达“某人发展道路</a:t>
                      </a:r>
                      <a:b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br>
                      <a:r>
                        <a:rPr kumimoji="1" lang="en-US" altLang="zh-CN" sz="2400" b="1" kern="1200" dirty="0" smtClean="0">
                          <a:solidFill>
                            <a:srgbClr val="000000"/>
                          </a:solidFill>
                          <a:latin typeface="华文楷体" panose="02010600040101010101" pitchFamily="2" charset="-122"/>
                          <a:ea typeface="华文楷体" panose="02010600040101010101" pitchFamily="2" charset="-122"/>
                          <a:cs typeface="+mn-cs"/>
                        </a:rPr>
                        <a:t>   </a:t>
                      </a:r>
                      <a:r>
                        <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rPr>
                        <a:t>的开端”。</a:t>
                      </a:r>
                      <a:endParaRPr kumimoji="1" lang="zh-CN" altLang="en-US" sz="2400" b="1" kern="1200" dirty="0" smtClean="0">
                        <a:solidFill>
                          <a:srgbClr val="000000"/>
                        </a:solidFill>
                        <a:latin typeface="华文楷体" panose="02010600040101010101" pitchFamily="2" charset="-122"/>
                        <a:ea typeface="华文楷体" panose="02010600040101010101" pitchFamily="2" charset="-122"/>
                        <a:cs typeface="+mn-cs"/>
                      </a:endParaRPr>
                    </a:p>
                  </a:txBody>
                  <a:tcPr/>
                </a:tc>
                <a:tc>
                  <a:txBody>
                    <a:bodyPr/>
                    <a:lstStyle/>
                    <a:p>
                      <a:pPr algn="l">
                        <a:lnSpc>
                          <a:spcPct val="100000"/>
                        </a:lnSpc>
                      </a:pPr>
                      <a:endParaRPr kumimoji="1" lang="zh-CN" altLang="en-US" sz="2400" b="1" kern="1200" dirty="0">
                        <a:solidFill>
                          <a:srgbClr val="000000"/>
                        </a:solidFill>
                        <a:latin typeface="华文楷体" panose="02010600040101010101" pitchFamily="2" charset="-122"/>
                        <a:ea typeface="华文楷体" panose="02010600040101010101" pitchFamily="2" charset="-122"/>
                        <a:cs typeface="+mn-cs"/>
                      </a:endParaRPr>
                    </a:p>
                  </a:txBody>
                  <a:tcPr/>
                </a:tc>
              </a:tr>
            </a:tbl>
          </a:graphicData>
        </a:graphic>
      </p:graphicFrame>
      <p:sp>
        <p:nvSpPr>
          <p:cNvPr id="13" name="矩形 12"/>
          <p:cNvSpPr>
            <a:spLocks noChangeArrowheads="1"/>
          </p:cNvSpPr>
          <p:nvPr/>
        </p:nvSpPr>
        <p:spPr bwMode="auto">
          <a:xfrm>
            <a:off x="3851920" y="2455127"/>
            <a:ext cx="5038280" cy="830997"/>
          </a:xfrm>
          <a:prstGeom prst="rect">
            <a:avLst/>
          </a:prstGeom>
          <a:noFill/>
          <a:ln w="9525">
            <a:noFill/>
            <a:miter lim="800000"/>
          </a:ln>
        </p:spPr>
        <p:txBody>
          <a:bodyPr wrap="square">
            <a:spAutoFit/>
          </a:bodyPr>
          <a:lstStyle/>
          <a:p>
            <a:pPr marL="457200" indent="-457200"/>
            <a:r>
              <a:rPr kumimoji="1" lang="en-US" altLang="zh-CN" sz="2400" b="1" dirty="0" smtClean="0">
                <a:solidFill>
                  <a:schemeClr val="accent1">
                    <a:lumMod val="50000"/>
                  </a:schemeClr>
                </a:solidFill>
                <a:latin typeface="Helvetica"/>
              </a:rPr>
              <a:t>     Despite ...,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that sb. most prefers doing is(not)…</a:t>
            </a:r>
            <a:endParaRPr kumimoji="1" lang="en-US" altLang="zh-CN" sz="2400" b="1" dirty="0" smtClean="0">
              <a:solidFill>
                <a:schemeClr val="accent1">
                  <a:lumMod val="50000"/>
                </a:schemeClr>
              </a:solidFill>
              <a:latin typeface="Helvetica"/>
            </a:endParaRPr>
          </a:p>
        </p:txBody>
      </p:sp>
      <p:sp>
        <p:nvSpPr>
          <p:cNvPr id="14" name="矩形 13"/>
          <p:cNvSpPr>
            <a:spLocks noChangeArrowheads="1"/>
          </p:cNvSpPr>
          <p:nvPr/>
        </p:nvSpPr>
        <p:spPr bwMode="auto">
          <a:xfrm>
            <a:off x="4357688" y="3467401"/>
            <a:ext cx="4643437" cy="830997"/>
          </a:xfrm>
          <a:prstGeom prst="rect">
            <a:avLst/>
          </a:prstGeom>
          <a:noFill/>
          <a:ln w="9525">
            <a:noFill/>
            <a:miter lim="800000"/>
          </a:ln>
        </p:spPr>
        <p:txBody>
          <a:bodyPr wrap="square">
            <a:spAutoFit/>
          </a:bodyPr>
          <a:lstStyle/>
          <a:p>
            <a:r>
              <a:rPr kumimoji="1" lang="en-US" altLang="zh-CN" sz="2400" b="1" dirty="0" smtClean="0">
                <a:solidFill>
                  <a:schemeClr val="accent1">
                    <a:lumMod val="50000"/>
                  </a:schemeClr>
                </a:solidFill>
                <a:latin typeface="Helvetica"/>
              </a:rPr>
              <a:t>As…, sb. is aware of/knows…</a:t>
            </a:r>
            <a:endParaRPr kumimoji="1" lang="en-US" altLang="zh-CN" sz="2400" b="1" dirty="0" smtClean="0">
              <a:solidFill>
                <a:schemeClr val="accent1">
                  <a:lumMod val="50000"/>
                </a:schemeClr>
              </a:solidFill>
              <a:latin typeface="Helvetica"/>
            </a:endParaRPr>
          </a:p>
        </p:txBody>
      </p:sp>
      <p:sp>
        <p:nvSpPr>
          <p:cNvPr id="15" name="矩形 14"/>
          <p:cNvSpPr>
            <a:spLocks noChangeArrowheads="1"/>
          </p:cNvSpPr>
          <p:nvPr/>
        </p:nvSpPr>
        <p:spPr bwMode="auto">
          <a:xfrm>
            <a:off x="3995936" y="4312515"/>
            <a:ext cx="5038848" cy="830997"/>
          </a:xfrm>
          <a:prstGeom prst="rect">
            <a:avLst/>
          </a:prstGeom>
          <a:noFill/>
          <a:ln w="9525">
            <a:noFill/>
            <a:miter lim="800000"/>
          </a:ln>
        </p:spPr>
        <p:txBody>
          <a:bodyPr wrap="square">
            <a:spAutoFit/>
          </a:bodyPr>
          <a:lstStyle/>
          <a:p>
            <a:r>
              <a:rPr lang="en-US" altLang="zh-CN" sz="2400" dirty="0" smtClean="0">
                <a:latin typeface="Helvetica"/>
                <a:ea typeface="华文行楷" panose="02010800040101010101" pitchFamily="2" charset="-122"/>
              </a:rPr>
              <a:t>    </a:t>
            </a:r>
            <a:r>
              <a:rPr kumimoji="1" lang="en-US" altLang="zh-CN" sz="2400" b="1" dirty="0" smtClean="0">
                <a:solidFill>
                  <a:schemeClr val="accent1">
                    <a:lumMod val="50000"/>
                  </a:schemeClr>
                </a:solidFill>
                <a:latin typeface="Helvetica"/>
              </a:rPr>
              <a:t>Sb. who would become …    </a:t>
            </a:r>
            <a:br>
              <a:rPr kumimoji="1" lang="en-US" altLang="zh-CN" sz="2400" b="1" dirty="0" smtClean="0">
                <a:solidFill>
                  <a:schemeClr val="accent1">
                    <a:lumMod val="50000"/>
                  </a:schemeClr>
                </a:solidFill>
                <a:latin typeface="Helvetica"/>
              </a:rPr>
            </a:br>
            <a:r>
              <a:rPr kumimoji="1" lang="en-US" altLang="zh-CN" sz="2400" b="1" dirty="0" smtClean="0">
                <a:solidFill>
                  <a:schemeClr val="accent1">
                    <a:lumMod val="50000"/>
                  </a:schemeClr>
                </a:solidFill>
                <a:latin typeface="Helvetica"/>
              </a:rPr>
              <a:t>    began as a …</a:t>
            </a:r>
            <a:endParaRPr kumimoji="1" lang="en-US" altLang="zh-CN" sz="2400" b="1" dirty="0" smtClean="0">
              <a:solidFill>
                <a:schemeClr val="accent1">
                  <a:lumMod val="50000"/>
                </a:schemeClr>
              </a:solidFill>
              <a:latin typeface="Helvetica"/>
            </a:endParaRPr>
          </a:p>
        </p:txBody>
      </p:sp>
      <p:grpSp>
        <p:nvGrpSpPr>
          <p:cNvPr id="8" name="组合 7"/>
          <p:cNvGrpSpPr/>
          <p:nvPr/>
        </p:nvGrpSpPr>
        <p:grpSpPr bwMode="auto">
          <a:xfrm>
            <a:off x="-1588" y="4763"/>
            <a:ext cx="7853363" cy="1122362"/>
            <a:chOff x="-1787" y="5041"/>
            <a:chExt cx="7854156" cy="1121584"/>
          </a:xfrm>
        </p:grpSpPr>
        <p:pic>
          <p:nvPicPr>
            <p:cNvPr id="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2" action="ppaction://hlinksldjump"/>
            </p:cNvPr>
            <p:cNvSpPr txBox="1"/>
            <p:nvPr/>
          </p:nvSpPr>
          <p:spPr>
            <a:xfrm>
              <a:off x="34730" y="209686"/>
              <a:ext cx="3381716"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Revision of </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the functional patterns</a:t>
              </a:r>
              <a:endPar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4"/>
            <p:cNvSpPr>
              <a:spLocks noChangeArrowheads="1"/>
            </p:cNvSpPr>
            <p:nvPr/>
          </p:nvSpPr>
          <p:spPr bwMode="auto">
            <a:xfrm>
              <a:off x="3491880" y="476672"/>
              <a:ext cx="436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0070C0"/>
                  </a:solidFill>
                  <a:latin typeface="Helvetica" pitchFamily="34" charset="0"/>
                </a:rPr>
                <a:t>Language points—Useful patterns</a:t>
              </a:r>
              <a:endParaRPr lang="zh-CN" altLang="en-US" sz="2000" b="1">
                <a:solidFill>
                  <a:srgbClr val="0070C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ln>
        </p:spPr>
        <p:txBody>
          <a:bodyPr wrap="square">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anose="0208090404030B020404"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anose="0208090404030B020404" pitchFamily="18" charset="0"/>
            </a:endParaRPr>
          </a:p>
        </p:txBody>
      </p:sp>
      <p:grpSp>
        <p:nvGrpSpPr>
          <p:cNvPr id="18" name="组合 17"/>
          <p:cNvGrpSpPr/>
          <p:nvPr/>
        </p:nvGrpSpPr>
        <p:grpSpPr>
          <a:xfrm>
            <a:off x="0" y="0"/>
            <a:ext cx="9252520" cy="708025"/>
            <a:chOff x="0" y="0"/>
            <a:chExt cx="9252520" cy="708025"/>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0"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21" name="TextBox 20"/>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pic>
        <p:nvPicPr>
          <p:cNvPr id="15" name="Picture 11" descr="11050914027e86e89e84146aec.jpg"/>
          <p:cNvPicPr>
            <a:picLocks noChangeAspect="1"/>
          </p:cNvPicPr>
          <p:nvPr/>
        </p:nvPicPr>
        <p:blipFill>
          <a:blip r:embed="rId1" cstate="print"/>
          <a:srcRect l="19174" t="9177" b="15367"/>
          <a:stretch>
            <a:fillRect/>
          </a:stretch>
        </p:blipFill>
        <p:spPr>
          <a:xfrm>
            <a:off x="2196" y="1586979"/>
            <a:ext cx="292483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11" descr="66029.jpg"/>
          <p:cNvPicPr>
            <a:picLocks noChangeAspect="1"/>
          </p:cNvPicPr>
          <p:nvPr/>
        </p:nvPicPr>
        <p:blipFill>
          <a:blip r:embed="rId2" cstate="print"/>
          <a:stretch>
            <a:fillRect/>
          </a:stretch>
        </p:blipFill>
        <p:spPr>
          <a:xfrm>
            <a:off x="6242990" y="1586979"/>
            <a:ext cx="285750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1" name="Picture 3" descr="D:\找图\新视野读写3\新视野读写3册 大图原图\新视野3读写3单元首页图_全\NHCE_dx_3_Unit3_TextA.jpg"/>
          <p:cNvPicPr>
            <a:picLocks noChangeAspect="1" noChangeArrowheads="1"/>
          </p:cNvPicPr>
          <p:nvPr/>
        </p:nvPicPr>
        <p:blipFill>
          <a:blip r:embed="rId3"/>
          <a:srcRect b="11007"/>
          <a:stretch>
            <a:fillRect/>
          </a:stretch>
        </p:blipFill>
        <p:spPr bwMode="auto">
          <a:xfrm>
            <a:off x="3107573" y="1586979"/>
            <a:ext cx="2954869"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8"/>
          <p:cNvGrpSpPr/>
          <p:nvPr/>
        </p:nvGrpSpPr>
        <p:grpSpPr>
          <a:xfrm>
            <a:off x="357158" y="1844823"/>
            <a:ext cx="8175282" cy="4392489"/>
            <a:chOff x="357158" y="2564904"/>
            <a:chExt cx="7815242" cy="4443596"/>
          </a:xfrm>
        </p:grpSpPr>
        <p:sp>
          <p:nvSpPr>
            <p:cNvPr id="16" name="圆角矩形 17"/>
            <p:cNvSpPr/>
            <p:nvPr/>
          </p:nvSpPr>
          <p:spPr>
            <a:xfrm>
              <a:off x="900113" y="2991267"/>
              <a:ext cx="7272287" cy="4017233"/>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7"/>
            <p:cNvPicPr>
              <a:picLocks noChangeAspect="1" noChangeArrowheads="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7158" y="2564904"/>
              <a:ext cx="1266701" cy="89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550925" y="2780929"/>
              <a:ext cx="877803" cy="383405"/>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sp>
        <p:nvSpPr>
          <p:cNvPr id="15" name="TextBox 14"/>
          <p:cNvSpPr txBox="1"/>
          <p:nvPr/>
        </p:nvSpPr>
        <p:spPr>
          <a:xfrm>
            <a:off x="611560" y="1321410"/>
            <a:ext cx="8133452" cy="451406"/>
          </a:xfrm>
          <a:prstGeom prst="rect">
            <a:avLst/>
          </a:prstGeom>
          <a:noFill/>
        </p:spPr>
        <p:txBody>
          <a:bodyPr wrap="square" rtlCol="0">
            <a:spAutoFit/>
          </a:bodyPr>
          <a:lstStyle/>
          <a:p>
            <a:pPr marL="514350" indent="-514350" eaLnBrk="0" hangingPunct="0">
              <a:lnSpc>
                <a:spcPts val="2800"/>
              </a:lnSpc>
            </a:pPr>
            <a:r>
              <a:rPr lang="en-US" altLang="zh-CN" sz="2600" dirty="0" smtClean="0">
                <a:latin typeface="Helvetica" pitchFamily="34" charset="0"/>
                <a:ea typeface="Cambria Math" panose="02040503050406030204" pitchFamily="-112" charset="0"/>
                <a:cs typeface="Arial" panose="020B0604020202020204" pitchFamily="34" charset="0"/>
              </a:rPr>
              <a:t>3. How did Audrey Hepburn influence the world? </a:t>
            </a:r>
            <a:endParaRPr lang="en-US" altLang="zh-CN" sz="2600" dirty="0" smtClean="0">
              <a:latin typeface="Helvetica" pitchFamily="34" charset="0"/>
              <a:ea typeface="Cambria Math" panose="02040503050406030204" pitchFamily="-112" charset="0"/>
              <a:cs typeface="Arial" panose="020B0604020202020204" pitchFamily="34" charset="0"/>
            </a:endParaRPr>
          </a:p>
        </p:txBody>
      </p:sp>
      <p:sp>
        <p:nvSpPr>
          <p:cNvPr id="27" name="TextBox 26"/>
          <p:cNvSpPr txBox="1"/>
          <p:nvPr/>
        </p:nvSpPr>
        <p:spPr>
          <a:xfrm>
            <a:off x="1433888" y="2564904"/>
            <a:ext cx="6965575" cy="3570208"/>
          </a:xfrm>
          <a:prstGeom prst="rect">
            <a:avLst/>
          </a:prstGeom>
          <a:noFill/>
        </p:spPr>
        <p:txBody>
          <a:bodyPr vert="horz" wrap="square" rtlCol="0">
            <a:spAutoFit/>
          </a:bodyPr>
          <a:lstStyle/>
          <a:p>
            <a:pPr marL="182880" indent="-182880">
              <a:spcAft>
                <a:spcPts val="1200"/>
              </a:spcAft>
              <a:buFont typeface="Arial" panose="020B0604020202020204" pitchFamily="34" charset="0"/>
              <a:buChar char="•"/>
            </a:pPr>
            <a:r>
              <a:rPr lang="en-US" altLang="zh-CN" sz="2400" dirty="0" smtClean="0">
                <a:latin typeface="Helvetica" pitchFamily="34" charset="0"/>
                <a:cs typeface="Helvetica" pitchFamily="34" charset="0"/>
              </a:rPr>
              <a:t>She was universally reckoned to be the most beautiful woman and a style icon in the world. She still influences major stars of today and remains the fashion icon of the present world.</a:t>
            </a:r>
            <a:endParaRPr lang="en-US" altLang="zh-CN" sz="2400" dirty="0" smtClean="0">
              <a:latin typeface="Helvetica" pitchFamily="34" charset="0"/>
              <a:cs typeface="Helvetica" pitchFamily="34" charset="0"/>
            </a:endParaRPr>
          </a:p>
          <a:p>
            <a:pPr marL="182880" indent="-182880">
              <a:spcAft>
                <a:spcPts val="1200"/>
              </a:spcAft>
              <a:buFont typeface="Arial" panose="020B0604020202020204" pitchFamily="34" charset="0"/>
              <a:buChar char="•"/>
            </a:pPr>
            <a:r>
              <a:rPr lang="en-US" altLang="zh-CN" sz="2400" dirty="0" smtClean="0">
                <a:latin typeface="Helvetica" pitchFamily="34" charset="0"/>
                <a:cs typeface="Helvetica" pitchFamily="34" charset="0"/>
              </a:rPr>
              <a:t>She took advantage of her fame and dedicated the remainder of her life to doing humanitarian work for UNICEF. She drew attention to the issue of the world’s poorest children and awakened the world into action. </a:t>
            </a:r>
            <a:endParaRPr lang="en-US" altLang="zh-CN" sz="2400" dirty="0" smtClean="0">
              <a:latin typeface="Helvetica" pitchFamily="34" charset="0"/>
              <a:cs typeface="Helvetica" pitchFamily="34" charset="0"/>
            </a:endParaRPr>
          </a:p>
        </p:txBody>
      </p:sp>
      <p:sp>
        <p:nvSpPr>
          <p:cNvPr id="14" name="矩形 11"/>
          <p:cNvSpPr>
            <a:spLocks noChangeArrowheads="1"/>
          </p:cNvSpPr>
          <p:nvPr/>
        </p:nvSpPr>
        <p:spPr bwMode="auto">
          <a:xfrm>
            <a:off x="3428678" y="336256"/>
            <a:ext cx="3735610"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pic>
        <p:nvPicPr>
          <p:cNvPr id="18" name="Picture 9"/>
          <p:cNvPicPr>
            <a:picLocks noChangeAspect="1" noChangeArrowheads="1"/>
          </p:cNvPicPr>
          <p:nvPr/>
        </p:nvPicPr>
        <p:blipFill>
          <a:blip r:embed="rId4" cstate="print"/>
          <a:srcRect/>
          <a:stretch>
            <a:fillRect/>
          </a:stretch>
        </p:blipFill>
        <p:spPr bwMode="auto">
          <a:xfrm>
            <a:off x="1414" y="17679"/>
            <a:ext cx="3346450" cy="1035057"/>
          </a:xfrm>
          <a:prstGeom prst="rect">
            <a:avLst/>
          </a:prstGeom>
          <a:noFill/>
          <a:ln w="9525">
            <a:noFill/>
            <a:miter lim="800000"/>
            <a:headEnd/>
            <a:tailEnd/>
          </a:ln>
        </p:spPr>
      </p:pic>
      <p:sp>
        <p:nvSpPr>
          <p:cNvPr id="22" name="TextBox 21">
            <a:hlinkClick r:id="rId5"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2" name="Picture 4">
            <a:hlinkClick r:id="rId3" action="ppaction://hlinksldjump"/>
          </p:cNvPr>
          <p:cNvPicPr>
            <a:picLocks noChangeAspect="1" noChangeArrowheads="1"/>
          </p:cNvPicPr>
          <p:nvPr/>
        </p:nvPicPr>
        <p:blipFill>
          <a:blip r:embed="rId6" cstate="print"/>
          <a:srcRect/>
          <a:stretch>
            <a:fillRect/>
          </a:stretch>
        </p:blipFill>
        <p:spPr bwMode="auto">
          <a:xfrm>
            <a:off x="8399463" y="6181725"/>
            <a:ext cx="434975" cy="45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blinds(horizontal)">
                                      <p:cBhvr>
                                        <p:cTn id="12"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2"/>
          <p:cNvSpPr>
            <a:spLocks noChangeArrowheads="1"/>
          </p:cNvSpPr>
          <p:nvPr/>
        </p:nvSpPr>
        <p:spPr bwMode="auto">
          <a:xfrm>
            <a:off x="4640263" y="552280"/>
            <a:ext cx="4075112" cy="572464"/>
          </a:xfrm>
          <a:prstGeom prst="rect">
            <a:avLst/>
          </a:prstGeom>
          <a:noFill/>
          <a:ln w="9525">
            <a:noFill/>
            <a:miter lim="800000"/>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pic>
        <p:nvPicPr>
          <p:cNvPr id="7" name="Picture 3"/>
          <p:cNvPicPr>
            <a:picLocks noChangeAspect="1" noChangeArrowheads="1"/>
          </p:cNvPicPr>
          <p:nvPr/>
        </p:nvPicPr>
        <p:blipFill>
          <a:blip r:embed="rId1" cstate="print"/>
          <a:srcRect/>
          <a:stretch>
            <a:fillRect/>
          </a:stretch>
        </p:blipFill>
        <p:spPr bwMode="auto">
          <a:xfrm>
            <a:off x="-7938" y="9525"/>
            <a:ext cx="4645026" cy="1187450"/>
          </a:xfrm>
          <a:prstGeom prst="rect">
            <a:avLst/>
          </a:prstGeom>
          <a:noFill/>
          <a:ln w="9525">
            <a:noFill/>
            <a:miter lim="800000"/>
            <a:headEnd/>
            <a:tailEnd/>
          </a:ln>
        </p:spPr>
      </p:pic>
      <p:sp>
        <p:nvSpPr>
          <p:cNvPr id="8" name="TextBox 7"/>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9" name="矩形 10"/>
          <p:cNvSpPr/>
          <p:nvPr/>
        </p:nvSpPr>
        <p:spPr>
          <a:xfrm>
            <a:off x="1043608" y="1412776"/>
            <a:ext cx="7416824" cy="1200329"/>
          </a:xfrm>
          <a:prstGeom prst="rect">
            <a:avLst/>
          </a:prstGeom>
        </p:spPr>
        <p:txBody>
          <a:bodyPr wrap="square">
            <a:spAutoFit/>
          </a:bodyPr>
          <a:lstStyle/>
          <a:p>
            <a:r>
              <a:rPr lang="en-US" altLang="zh-CN" sz="2400" b="1" dirty="0" smtClean="0">
                <a:solidFill>
                  <a:srgbClr val="000000"/>
                </a:solidFill>
                <a:latin typeface="Helvetica" pitchFamily="34" charset="0"/>
              </a:rPr>
              <a:t>Watch the video about Audrey Hepburn, take down the key points and then make a presentation about her life story.</a:t>
            </a:r>
            <a:endParaRPr lang="zh-CN" altLang="en-US" sz="2400" b="1" dirty="0" smtClean="0">
              <a:latin typeface="Helvetica"/>
              <a:ea typeface="Helvetica Neue"/>
              <a:cs typeface="Helvetica Neue"/>
            </a:endParaRPr>
          </a:p>
        </p:txBody>
      </p:sp>
      <p:pic>
        <p:nvPicPr>
          <p:cNvPr id="12" name="Picture 11" descr="66029.jpg"/>
          <p:cNvPicPr>
            <a:picLocks noChangeAspect="1"/>
          </p:cNvPicPr>
          <p:nvPr/>
        </p:nvPicPr>
        <p:blipFill>
          <a:blip r:embed="rId2" cstate="print"/>
          <a:stretch>
            <a:fillRect/>
          </a:stretch>
        </p:blipFill>
        <p:spPr>
          <a:xfrm>
            <a:off x="1239279" y="2996952"/>
            <a:ext cx="2857500" cy="20478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descr="20131229122300_2XiCj.thumb.600_0.jpeg"/>
          <p:cNvPicPr>
            <a:picLocks noChangeAspect="1"/>
          </p:cNvPicPr>
          <p:nvPr/>
        </p:nvPicPr>
        <p:blipFill>
          <a:blip r:embed="rId3" cstate="print"/>
          <a:srcRect l="15080" b="20558"/>
          <a:stretch>
            <a:fillRect/>
          </a:stretch>
        </p:blipFill>
        <p:spPr>
          <a:xfrm>
            <a:off x="4860032" y="2996952"/>
            <a:ext cx="2976922" cy="208867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tv">
            <a:hlinkClick r:id="rId1" action="ppaction://hlinkfile"/>
          </p:cNvPr>
          <p:cNvPicPr>
            <a:picLocks noChangeAspect="1" noChangeArrowheads="1"/>
          </p:cNvPicPr>
          <p:nvPr/>
        </p:nvPicPr>
        <p:blipFill>
          <a:blip r:embed="rId2" cstate="print"/>
          <a:srcRect/>
          <a:stretch>
            <a:fillRect/>
          </a:stretch>
        </p:blipFill>
        <p:spPr bwMode="auto">
          <a:xfrm>
            <a:off x="1142976" y="1214422"/>
            <a:ext cx="7143800" cy="5419747"/>
          </a:xfrm>
          <a:prstGeom prst="rect">
            <a:avLst/>
          </a:prstGeom>
          <a:noFill/>
          <a:ln w="9525">
            <a:noFill/>
            <a:miter lim="800000"/>
            <a:headEnd/>
            <a:tailEnd/>
          </a:ln>
        </p:spPr>
      </p:pic>
      <p:sp>
        <p:nvSpPr>
          <p:cNvPr id="14" name="矩形 12"/>
          <p:cNvSpPr>
            <a:spLocks noChangeArrowheads="1"/>
          </p:cNvSpPr>
          <p:nvPr/>
        </p:nvSpPr>
        <p:spPr bwMode="auto">
          <a:xfrm>
            <a:off x="4640263" y="552280"/>
            <a:ext cx="4075112" cy="572464"/>
          </a:xfrm>
          <a:prstGeom prst="rect">
            <a:avLst/>
          </a:prstGeom>
          <a:noFill/>
          <a:ln w="9525">
            <a:noFill/>
            <a:miter lim="800000"/>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t>
            </a:r>
            <a:r>
              <a:rPr lang="en-US" altLang="zh-CN" sz="2400" b="1" dirty="0">
                <a:solidFill>
                  <a:srgbClr val="0070C0"/>
                </a:solidFill>
                <a:latin typeface="Helvetica" pitchFamily="34" charset="0"/>
                <a:ea typeface="Helvetica Neue"/>
                <a:cs typeface="Helvetica Neue"/>
              </a:rPr>
              <a:t>and </a:t>
            </a:r>
            <a:r>
              <a:rPr lang="en-US" altLang="zh-CN" sz="2400" b="1" dirty="0" smtClean="0">
                <a:solidFill>
                  <a:srgbClr val="0070C0"/>
                </a:solidFill>
                <a:latin typeface="Helvetica" pitchFamily="34" charset="0"/>
                <a:ea typeface="Helvetica Neue"/>
                <a:cs typeface="Helvetica Neue"/>
              </a:rPr>
              <a:t>talk</a:t>
            </a:r>
            <a:endParaRPr lang="zh-CN" altLang="en-US" sz="2400" b="1" dirty="0">
              <a:solidFill>
                <a:srgbClr val="0070C0"/>
              </a:solidFill>
              <a:latin typeface="Helvetica" pitchFamily="34" charset="0"/>
              <a:ea typeface="Helvetica Neue"/>
              <a:cs typeface="Helvetica Neue"/>
            </a:endParaRPr>
          </a:p>
        </p:txBody>
      </p:sp>
      <p:sp>
        <p:nvSpPr>
          <p:cNvPr id="17" name="AutoShape 11">
            <a:hlinkClick r:id="rId3" action="ppaction://hlinksldjump"/>
          </p:cNvPr>
          <p:cNvSpPr>
            <a:spLocks noChangeArrowheads="1"/>
          </p:cNvSpPr>
          <p:nvPr/>
        </p:nvSpPr>
        <p:spPr bwMode="auto">
          <a:xfrm>
            <a:off x="3929058" y="5435036"/>
            <a:ext cx="1399088" cy="730268"/>
          </a:xfrm>
          <a:prstGeom prst="diamond">
            <a:avLst/>
          </a:prstGeom>
          <a:solidFill>
            <a:schemeClr val="accent4">
              <a:lumMod val="10000"/>
            </a:schemeClr>
          </a:solidFill>
          <a:ln w="9525">
            <a:noFill/>
            <a:miter lim="800000"/>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anose="02020603050405020304" pitchFamily="18" charset="0"/>
                <a:ea typeface="宋体" panose="02010600030101010101" pitchFamily="2" charset="-122"/>
              </a:rPr>
              <a:t>Back</a:t>
            </a:r>
            <a:endParaRPr lang="en-US" altLang="zh-CN" sz="1800" dirty="0">
              <a:solidFill>
                <a:schemeClr val="tx2"/>
              </a:solidFill>
              <a:latin typeface="Times New Roman" panose="02020603050405020304" pitchFamily="18" charset="0"/>
              <a:ea typeface="宋体" panose="02010600030101010101" pitchFamily="2" charset="-122"/>
            </a:endParaRPr>
          </a:p>
        </p:txBody>
      </p:sp>
      <p:pic>
        <p:nvPicPr>
          <p:cNvPr id="11"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8" name="TextBox 17"/>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Pre-reading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pic>
        <p:nvPicPr>
          <p:cNvPr id="10" name="Audrey Hepburn_高清.wmv">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1344590" y="1500174"/>
            <a:ext cx="6727872" cy="407196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7"/>
          <p:cNvSpPr/>
          <p:nvPr/>
        </p:nvSpPr>
        <p:spPr>
          <a:xfrm>
            <a:off x="900113" y="2420887"/>
            <a:ext cx="7272287" cy="3168353"/>
          </a:xfrm>
          <a:prstGeom prst="roundRect">
            <a:avLst/>
          </a:prstGeom>
          <a:ln w="28575"/>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TextBox 8"/>
          <p:cNvSpPr txBox="1"/>
          <p:nvPr/>
        </p:nvSpPr>
        <p:spPr>
          <a:xfrm>
            <a:off x="1259633" y="2674655"/>
            <a:ext cx="6912767" cy="2554545"/>
          </a:xfrm>
          <a:prstGeom prst="rect">
            <a:avLst/>
          </a:prstGeom>
          <a:noFill/>
        </p:spPr>
        <p:txBody>
          <a:bodyPr vert="horz" wrap="square" rtlCol="0">
            <a:spAutoFit/>
          </a:bodyPr>
          <a:lstStyle/>
          <a:p>
            <a:pPr>
              <a:spcAft>
                <a:spcPts val="1200"/>
              </a:spcAft>
              <a:buClr>
                <a:srgbClr val="0E9D80"/>
              </a:buClr>
            </a:pPr>
            <a:r>
              <a:rPr lang="en-US" altLang="zh-CN" sz="2400" dirty="0" smtClean="0">
                <a:latin typeface="Helvetica" pitchFamily="34" charset="0"/>
                <a:cs typeface="Helvetica" pitchFamily="34" charset="0"/>
              </a:rPr>
              <a:t>1929-1944   a ballet dancer</a:t>
            </a:r>
            <a:endParaRPr lang="en-US" altLang="zh-CN" sz="2400" dirty="0" smtClean="0">
              <a:latin typeface="Helvetica" pitchFamily="34" charset="0"/>
              <a:cs typeface="Helvetica" pitchFamily="34" charset="0"/>
            </a:endParaRPr>
          </a:p>
          <a:p>
            <a:pPr>
              <a:spcAft>
                <a:spcPts val="1200"/>
              </a:spcAft>
              <a:buClr>
                <a:srgbClr val="0E9D80"/>
              </a:buClr>
            </a:pPr>
            <a:r>
              <a:rPr lang="en-US" altLang="zh-CN" sz="2400" dirty="0" smtClean="0">
                <a:latin typeface="Helvetica" pitchFamily="34" charset="0"/>
                <a:cs typeface="Helvetica" pitchFamily="34" charset="0"/>
              </a:rPr>
              <a:t>1948-1951   a young actress</a:t>
            </a:r>
            <a:endParaRPr lang="en-US" altLang="zh-CN" sz="2400" dirty="0" smtClean="0">
              <a:latin typeface="Helvetica" pitchFamily="34" charset="0"/>
              <a:cs typeface="Helvetica" pitchFamily="34" charset="0"/>
            </a:endParaRPr>
          </a:p>
          <a:p>
            <a:pPr>
              <a:spcAft>
                <a:spcPts val="1200"/>
              </a:spcAft>
              <a:buClr>
                <a:srgbClr val="0E9D80"/>
              </a:buClr>
            </a:pPr>
            <a:r>
              <a:rPr lang="en-US" altLang="zh-CN" sz="2400" dirty="0" smtClean="0">
                <a:latin typeface="Helvetica" pitchFamily="34" charset="0"/>
                <a:cs typeface="Helvetica" pitchFamily="34" charset="0"/>
              </a:rPr>
              <a:t>1952-1953   a successful actress</a:t>
            </a:r>
            <a:endParaRPr lang="en-US" altLang="zh-CN" sz="2400" dirty="0" smtClean="0">
              <a:latin typeface="Helvetica" pitchFamily="34" charset="0"/>
              <a:cs typeface="Helvetica" pitchFamily="34" charset="0"/>
            </a:endParaRPr>
          </a:p>
          <a:p>
            <a:pPr>
              <a:spcAft>
                <a:spcPts val="1200"/>
              </a:spcAft>
              <a:buClr>
                <a:srgbClr val="0E9D80"/>
              </a:buClr>
            </a:pPr>
            <a:r>
              <a:rPr lang="en-US" altLang="zh-CN" sz="2400" dirty="0" smtClean="0">
                <a:latin typeface="Helvetica" pitchFamily="34" charset="0"/>
                <a:cs typeface="Helvetica" pitchFamily="34" charset="0"/>
              </a:rPr>
              <a:t>1954-1989   a mature actress</a:t>
            </a:r>
            <a:endParaRPr lang="en-US" altLang="zh-CN" sz="2400" dirty="0" smtClean="0">
              <a:latin typeface="Helvetica" pitchFamily="34" charset="0"/>
              <a:cs typeface="Helvetica" pitchFamily="34" charset="0"/>
            </a:endParaRPr>
          </a:p>
          <a:p>
            <a:pPr>
              <a:spcAft>
                <a:spcPts val="1200"/>
              </a:spcAft>
              <a:buClr>
                <a:srgbClr val="0E9D80"/>
              </a:buClr>
            </a:pPr>
            <a:r>
              <a:rPr lang="en-US" altLang="zh-CN" sz="2400" dirty="0" smtClean="0">
                <a:latin typeface="Helvetica" pitchFamily="34" charset="0"/>
                <a:cs typeface="Helvetica" pitchFamily="34" charset="0"/>
              </a:rPr>
              <a:t>1988-1993   a great humanitarian</a:t>
            </a:r>
            <a:endParaRPr lang="en-US" altLang="zh-CN" sz="2400" dirty="0" smtClean="0">
              <a:latin typeface="Helvetica" pitchFamily="34" charset="0"/>
              <a:cs typeface="Helvetica" pitchFamily="34" charset="0"/>
            </a:endParaRPr>
          </a:p>
        </p:txBody>
      </p:sp>
      <p:sp>
        <p:nvSpPr>
          <p:cNvPr id="11" name="矩形 10"/>
          <p:cNvSpPr/>
          <p:nvPr/>
        </p:nvSpPr>
        <p:spPr>
          <a:xfrm>
            <a:off x="1043608" y="1412776"/>
            <a:ext cx="7416824" cy="830997"/>
          </a:xfrm>
          <a:prstGeom prst="rect">
            <a:avLst/>
          </a:prstGeom>
        </p:spPr>
        <p:txBody>
          <a:bodyPr wrap="square">
            <a:spAutoFit/>
          </a:bodyPr>
          <a:lstStyle/>
          <a:p>
            <a:r>
              <a:rPr lang="en-US" altLang="zh-CN" sz="2400" b="1" dirty="0" smtClean="0">
                <a:solidFill>
                  <a:srgbClr val="000000"/>
                </a:solidFill>
                <a:latin typeface="Helvetica" pitchFamily="34" charset="0"/>
              </a:rPr>
              <a:t>Now give your presentation about Audrey’s life story according to the following outline.</a:t>
            </a:r>
            <a:endParaRPr lang="zh-CN" altLang="en-US" sz="2400" b="1" dirty="0" smtClean="0">
              <a:latin typeface="Helvetica"/>
              <a:ea typeface="Helvetica Neue"/>
              <a:cs typeface="Helvetica Neue"/>
            </a:endParaRPr>
          </a:p>
        </p:txBody>
      </p:sp>
      <p:sp>
        <p:nvSpPr>
          <p:cNvPr id="17" name="矩形 12"/>
          <p:cNvSpPr>
            <a:spLocks noChangeArrowheads="1"/>
          </p:cNvSpPr>
          <p:nvPr/>
        </p:nvSpPr>
        <p:spPr bwMode="auto">
          <a:xfrm>
            <a:off x="4640263" y="580528"/>
            <a:ext cx="4075112" cy="572464"/>
          </a:xfrm>
          <a:prstGeom prst="rect">
            <a:avLst/>
          </a:prstGeom>
          <a:noFill/>
          <a:ln w="9525">
            <a:noFill/>
            <a:miter lim="800000"/>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Watch and talk</a:t>
            </a:r>
            <a:endParaRPr lang="zh-CN" altLang="en-US" sz="2400" b="1" dirty="0">
              <a:solidFill>
                <a:srgbClr val="0070C0"/>
              </a:solidFill>
              <a:latin typeface="Helvetica" pitchFamily="34" charset="0"/>
              <a:ea typeface="Helvetica Neue"/>
              <a:cs typeface="Helvetica Neue"/>
            </a:endParaRPr>
          </a:p>
        </p:txBody>
      </p:sp>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auto">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linds(horizontal)">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152992"/>
            <a:ext cx="9144000" cy="5722619"/>
            <a:chOff x="0" y="1097805"/>
            <a:chExt cx="9144000" cy="5722619"/>
          </a:xfrm>
        </p:grpSpPr>
        <p:grpSp>
          <p:nvGrpSpPr>
            <p:cNvPr id="19" name="组合 18"/>
            <p:cNvGrpSpPr/>
            <p:nvPr/>
          </p:nvGrpSpPr>
          <p:grpSpPr>
            <a:xfrm>
              <a:off x="0" y="1789637"/>
              <a:ext cx="9144000" cy="5030787"/>
              <a:chOff x="0" y="1789637"/>
              <a:chExt cx="9144000" cy="5030787"/>
            </a:xfrm>
          </p:grpSpPr>
          <p:pic>
            <p:nvPicPr>
              <p:cNvPr id="14" name="Picture 5"/>
              <p:cNvPicPr>
                <a:picLocks noChangeAspect="1" noChangeArrowheads="1"/>
              </p:cNvPicPr>
              <p:nvPr/>
            </p:nvPicPr>
            <p:blipFill>
              <a:blip r:embed="rId1" cstate="print"/>
              <a:srcRect/>
              <a:stretch>
                <a:fillRect/>
              </a:stretch>
            </p:blipFill>
            <p:spPr bwMode="auto">
              <a:xfrm>
                <a:off x="0" y="1789637"/>
                <a:ext cx="9144000" cy="5030787"/>
              </a:xfrm>
              <a:prstGeom prst="rect">
                <a:avLst/>
              </a:prstGeom>
              <a:noFill/>
              <a:ln w="9525">
                <a:noFill/>
                <a:miter lim="800000"/>
                <a:headEnd/>
                <a:tailEnd/>
              </a:ln>
            </p:spPr>
          </p:pic>
          <p:sp>
            <p:nvSpPr>
              <p:cNvPr id="13" name="矩形 12"/>
              <p:cNvSpPr/>
              <p:nvPr/>
            </p:nvSpPr>
            <p:spPr>
              <a:xfrm>
                <a:off x="716619" y="2243165"/>
                <a:ext cx="6539048" cy="4154984"/>
              </a:xfrm>
              <a:prstGeom prst="rect">
                <a:avLst/>
              </a:prstGeom>
            </p:spPr>
            <p:txBody>
              <a:bodyPr wrap="square">
                <a:spAutoFit/>
              </a:bodyPr>
              <a:lstStyle/>
              <a:p>
                <a:pPr algn="just"/>
                <a:r>
                  <a:rPr lang="en-US" altLang="zh-CN" sz="2400" dirty="0" smtClean="0">
                    <a:latin typeface="Helvetica"/>
                    <a:ea typeface="楷体_GB2312" panose="02010609030101010101" pitchFamily="49" charset="-122"/>
                  </a:rPr>
                  <a:t>      Audrey Hepburn was born in Brussels, Belgium, on May 4, 1929. Although she was the daughter of a Dutch baroness (</a:t>
                </a:r>
                <a:r>
                  <a:rPr lang="zh-CN" altLang="en-US" sz="2300" dirty="0" smtClean="0">
                    <a:latin typeface="华文楷体" panose="02010600040101010101" pitchFamily="2" charset="-122"/>
                    <a:ea typeface="华文楷体" panose="02010600040101010101" pitchFamily="2" charset="-122"/>
                  </a:rPr>
                  <a:t>女男爵</a:t>
                </a:r>
                <a:r>
                  <a:rPr lang="en-US" altLang="zh-CN" sz="2400" dirty="0" smtClean="0">
                    <a:latin typeface="Helvetica"/>
                    <a:ea typeface="楷体_GB2312" panose="02010609030101010101" pitchFamily="49" charset="-122"/>
                  </a:rPr>
                  <a:t>) and a wealthy English banker, Audrey had a difficult childhood. Her parents ________ when she was young and Audrey went to live with her mother in the Netherlands. Soon after, the German army ________ Holland. During the Nazi occupation, her family faced starvation and Audrey ____________ severe anemia (</a:t>
                </a:r>
                <a:r>
                  <a:rPr lang="zh-CN" altLang="en-US" sz="2300" dirty="0" smtClean="0">
                    <a:latin typeface="华文楷体" panose="02010600040101010101" pitchFamily="2" charset="-122"/>
                    <a:ea typeface="华文楷体" panose="02010600040101010101" pitchFamily="2" charset="-122"/>
                  </a:rPr>
                  <a:t>贫血</a:t>
                </a:r>
                <a:r>
                  <a:rPr lang="en-US" altLang="zh-CN" sz="2400" dirty="0" smtClean="0">
                    <a:latin typeface="Helvetica"/>
                    <a:ea typeface="楷体_GB2312" panose="02010609030101010101" pitchFamily="49" charset="-122"/>
                  </a:rPr>
                  <a:t>), and respiratory problems.</a:t>
                </a:r>
                <a:endParaRPr lang="zh-CN" altLang="en-US" sz="2400" dirty="0" smtClean="0">
                  <a:latin typeface="Helvetica"/>
                  <a:ea typeface="楷体_GB2312" panose="02010609030101010101" pitchFamily="49" charset="-122"/>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grpSp>
        <p:sp>
          <p:nvSpPr>
            <p:cNvPr id="8" name="矩形 7"/>
            <p:cNvSpPr/>
            <p:nvPr/>
          </p:nvSpPr>
          <p:spPr>
            <a:xfrm>
              <a:off x="827584" y="1097805"/>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life story of Audrey Hepburn.</a:t>
              </a:r>
              <a:endParaRPr lang="en-US" altLang="zh-CN" sz="2400" b="1" dirty="0">
                <a:latin typeface="Helvetica"/>
                <a:ea typeface="Helvetica Neue"/>
                <a:cs typeface="Helvetica Neue"/>
              </a:endParaRPr>
            </a:p>
          </p:txBody>
        </p:sp>
        <p:sp>
          <p:nvSpPr>
            <p:cNvPr id="16" name="右箭头 15">
              <a:hlinkClick r:id="" action="ppaction://hlinkshowjump?jump=nextslide"/>
            </p:cNvPr>
            <p:cNvSpPr/>
            <p:nvPr/>
          </p:nvSpPr>
          <p:spPr>
            <a:xfrm>
              <a:off x="6398411" y="5802502"/>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9" name="Text Box 41"/>
          <p:cNvSpPr txBox="1">
            <a:spLocks noChangeArrowheads="1"/>
          </p:cNvSpPr>
          <p:nvPr/>
        </p:nvSpPr>
        <p:spPr bwMode="auto">
          <a:xfrm>
            <a:off x="4902820" y="3799422"/>
            <a:ext cx="1714512" cy="369332"/>
          </a:xfrm>
          <a:prstGeom prst="rect">
            <a:avLst/>
          </a:prstGeom>
          <a:noFill/>
          <a:ln w="9525" algn="ctr">
            <a:noFill/>
            <a:miter lim="800000"/>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divorced</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2867002" y="4911070"/>
            <a:ext cx="1281324" cy="369332"/>
          </a:xfrm>
          <a:prstGeom prst="rect">
            <a:avLst/>
          </a:prstGeom>
          <a:noFill/>
          <a:ln w="9525" algn="ctr">
            <a:noFill/>
            <a:miter lim="800000"/>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invaded</a:t>
            </a:r>
            <a:endParaRPr lang="en-US" altLang="zh-CN" sz="2400" b="1" dirty="0">
              <a:solidFill>
                <a:srgbClr val="0070C0"/>
              </a:solidFill>
              <a:latin typeface="Helvetica"/>
              <a:ea typeface="Helvetica Neue"/>
              <a:cs typeface="Helvetica Neue"/>
            </a:endParaRPr>
          </a:p>
        </p:txBody>
      </p:sp>
      <p:sp>
        <p:nvSpPr>
          <p:cNvPr id="15" name="Text Box 42"/>
          <p:cNvSpPr txBox="1">
            <a:spLocks noChangeArrowheads="1"/>
          </p:cNvSpPr>
          <p:nvPr/>
        </p:nvSpPr>
        <p:spPr bwMode="auto">
          <a:xfrm rot="10800000" flipV="1">
            <a:off x="2425854" y="5614640"/>
            <a:ext cx="2214577" cy="369332"/>
          </a:xfrm>
          <a:prstGeom prst="rect">
            <a:avLst/>
          </a:prstGeom>
          <a:noFill/>
          <a:ln w="9525" algn="ctr">
            <a:noFill/>
            <a:miter lim="800000"/>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suffered from</a:t>
            </a:r>
            <a:endParaRPr lang="en-US" altLang="zh-CN" sz="2400" b="1" dirty="0">
              <a:solidFill>
                <a:srgbClr val="0070C0"/>
              </a:solidFill>
              <a:latin typeface="Helvetica"/>
              <a:ea typeface="Helvetica Neue"/>
              <a:cs typeface="Helvetica Neue"/>
            </a:endParaRPr>
          </a:p>
        </p:txBody>
      </p:sp>
      <p:grpSp>
        <p:nvGrpSpPr>
          <p:cNvPr id="17" name="组合 12"/>
          <p:cNvGrpSpPr/>
          <p:nvPr/>
        </p:nvGrpSpPr>
        <p:grpSpPr bwMode="auto">
          <a:xfrm>
            <a:off x="-7938" y="9525"/>
            <a:ext cx="8723313" cy="1187450"/>
            <a:chOff x="-7938" y="9525"/>
            <a:chExt cx="8723313" cy="1187450"/>
          </a:xfrm>
        </p:grpSpPr>
        <p:sp>
          <p:nvSpPr>
            <p:cNvPr id="22"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grpSp>
      <p:pic>
        <p:nvPicPr>
          <p:cNvPr id="18" name="clip 1.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71406" y="2212283"/>
            <a:ext cx="502337" cy="5023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 fill="hold"/>
                                        <p:tgtEl>
                                          <p:spTgt spid="18"/>
                                        </p:tgtEl>
                                      </p:cBhvr>
                                    </p:cmd>
                                  </p:childTnLst>
                                </p:cTn>
                              </p:par>
                            </p:childTnLst>
                          </p:cTn>
                        </p:par>
                      </p:childTnLst>
                    </p:cTn>
                  </p:par>
                </p:childTnLst>
              </p:cTn>
              <p:nextCondLst>
                <p:cond evt="onClick" delay="0">
                  <p:tgtEl>
                    <p:spTgt spid="18"/>
                  </p:tgtEl>
                </p:cond>
              </p:nextCondLst>
            </p:seq>
            <p:audio>
              <p:cMediaNode>
                <p:cTn id="20"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pic>
        <p:nvPicPr>
          <p:cNvPr id="21"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5" name="组合 24"/>
          <p:cNvGrpSpPr/>
          <p:nvPr/>
        </p:nvGrpSpPr>
        <p:grpSpPr>
          <a:xfrm>
            <a:off x="0" y="1827213"/>
            <a:ext cx="9072530" cy="5030787"/>
            <a:chOff x="0" y="1827213"/>
            <a:chExt cx="9072530" cy="5030787"/>
          </a:xfrm>
        </p:grpSpPr>
        <p:pic>
          <p:nvPicPr>
            <p:cNvPr id="20" name="Picture 5"/>
            <p:cNvPicPr>
              <a:picLocks noChangeAspect="1" noChangeArrowheads="1"/>
            </p:cNvPicPr>
            <p:nvPr/>
          </p:nvPicPr>
          <p:blipFill>
            <a:blip r:embed="rId3" cstate="print"/>
            <a:srcRect/>
            <a:stretch>
              <a:fillRect/>
            </a:stretch>
          </p:blipFill>
          <p:spPr bwMode="auto">
            <a:xfrm>
              <a:off x="0" y="1827213"/>
              <a:ext cx="9072530" cy="5030787"/>
            </a:xfrm>
            <a:prstGeom prst="rect">
              <a:avLst/>
            </a:prstGeom>
            <a:noFill/>
            <a:ln w="9525">
              <a:noFill/>
              <a:miter lim="800000"/>
              <a:headEnd/>
              <a:tailEnd/>
            </a:ln>
          </p:spPr>
        </p:pic>
        <p:sp>
          <p:nvSpPr>
            <p:cNvPr id="16" name="矩形 15"/>
            <p:cNvSpPr/>
            <p:nvPr/>
          </p:nvSpPr>
          <p:spPr>
            <a:xfrm>
              <a:off x="755576" y="2357430"/>
              <a:ext cx="6359122" cy="3748719"/>
            </a:xfrm>
            <a:prstGeom prst="rect">
              <a:avLst/>
            </a:prstGeom>
          </p:spPr>
          <p:txBody>
            <a:bodyPr wrap="square">
              <a:spAutoFit/>
            </a:bodyPr>
            <a:lstStyle/>
            <a:p>
              <a:pPr algn="just">
                <a:lnSpc>
                  <a:spcPct val="110000"/>
                </a:lnSpc>
              </a:pPr>
              <a:r>
                <a:rPr lang="en-US" altLang="zh-CN" sz="2400" dirty="0" smtClean="0">
                  <a:latin typeface="Helvetica"/>
                  <a:ea typeface="楷体_GB2312" panose="02010609030101010101" pitchFamily="49" charset="-122"/>
                </a:rPr>
                <a:t>      Audrey was sixteen when the occupation ended. She and her mother returned to London. Her big break came when the French novelist Colette __________ her in a crowd and insisted that Hepburn be cast as </a:t>
              </a:r>
              <a:r>
                <a:rPr lang="en-US" altLang="zh-CN" sz="2400" dirty="0" err="1" smtClean="0">
                  <a:latin typeface="Helvetica"/>
                  <a:ea typeface="楷体_GB2312" panose="02010609030101010101" pitchFamily="49" charset="-122"/>
                </a:rPr>
                <a:t>Gigi</a:t>
              </a:r>
              <a:r>
                <a:rPr lang="en-US" altLang="zh-CN" sz="2400" dirty="0" smtClean="0">
                  <a:latin typeface="Helvetica"/>
                  <a:ea typeface="楷体_GB2312" panose="02010609030101010101" pitchFamily="49" charset="-122"/>
                </a:rPr>
                <a:t> in a Broadway adaptation of her novel. In spite of Hepburn’s ____________, audiences and critics alike were captivated (</a:t>
              </a:r>
              <a:r>
                <a:rPr lang="zh-CN" altLang="en-US" sz="2300" dirty="0" smtClean="0">
                  <a:latin typeface="华文楷体" panose="02010600040101010101" pitchFamily="2" charset="-122"/>
                  <a:ea typeface="华文楷体" panose="02010600040101010101" pitchFamily="2" charset="-122"/>
                </a:rPr>
                <a:t>迷住</a:t>
              </a:r>
              <a:r>
                <a:rPr lang="en-US" altLang="zh-CN" sz="2400" dirty="0" smtClean="0">
                  <a:latin typeface="Helvetica"/>
                  <a:ea typeface="楷体_GB2312" panose="02010609030101010101" pitchFamily="49" charset="-122"/>
                </a:rPr>
                <a:t>) by her performance. </a:t>
              </a:r>
              <a:endParaRPr lang="zh-CN" altLang="en-US" sz="2400" dirty="0" smtClean="0">
                <a:latin typeface="Helvetica"/>
                <a:ea typeface="楷体_GB2312" panose="02010609030101010101" pitchFamily="49" charset="-122"/>
              </a:endParaRPr>
            </a:p>
          </p:txBody>
        </p:sp>
        <p:sp>
          <p:nvSpPr>
            <p:cNvPr id="24" name="右箭头 23">
              <a:hlinkClick r:id="" action="ppaction://hlinkshowjump?jump=nextslide"/>
            </p:cNvPr>
            <p:cNvSpPr/>
            <p:nvPr/>
          </p:nvSpPr>
          <p:spPr>
            <a:xfrm>
              <a:off x="6480702" y="5992441"/>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13" name="Text Box 43"/>
          <p:cNvSpPr txBox="1">
            <a:spLocks noChangeArrowheads="1"/>
          </p:cNvSpPr>
          <p:nvPr/>
        </p:nvSpPr>
        <p:spPr bwMode="auto">
          <a:xfrm rot="10800000" flipV="1">
            <a:off x="4139953" y="3635731"/>
            <a:ext cx="1636724" cy="369332"/>
          </a:xfrm>
          <a:prstGeom prst="rect">
            <a:avLst/>
          </a:prstGeom>
          <a:noFill/>
          <a:ln w="9525" algn="ctr">
            <a:noFill/>
            <a:miter lim="800000"/>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discovered</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3304772" y="4833475"/>
            <a:ext cx="2373084" cy="369332"/>
          </a:xfrm>
          <a:prstGeom prst="rect">
            <a:avLst/>
          </a:prstGeom>
          <a:noFill/>
          <a:ln w="9525" algn="ctr">
            <a:noFill/>
            <a:miter lim="800000"/>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inexperience</a:t>
            </a:r>
            <a:endParaRPr lang="en-US" altLang="zh-CN" sz="2400" b="1" dirty="0" smtClean="0">
              <a:solidFill>
                <a:srgbClr val="0070C0"/>
              </a:solidFill>
              <a:latin typeface="Helvetica"/>
              <a:ea typeface="Helvetica Neue"/>
              <a:cs typeface="Helvetica Neue"/>
            </a:endParaRPr>
          </a:p>
        </p:txBody>
      </p:sp>
      <p:sp>
        <p:nvSpPr>
          <p:cNvPr id="17" name="矩形 7"/>
          <p:cNvSpPr/>
          <p:nvPr/>
        </p:nvSpPr>
        <p:spPr>
          <a:xfrm>
            <a:off x="827584" y="1152992"/>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life story of Audrey Hepburn.</a:t>
            </a:r>
            <a:endParaRPr lang="en-US" altLang="zh-CN" sz="2400" b="1" dirty="0">
              <a:latin typeface="Helvetica"/>
              <a:ea typeface="Helvetica Neue"/>
              <a:cs typeface="Helvetica Neue"/>
            </a:endParaRPr>
          </a:p>
        </p:txBody>
      </p:sp>
      <p:grpSp>
        <p:nvGrpSpPr>
          <p:cNvPr id="15" name="组合 12"/>
          <p:cNvGrpSpPr/>
          <p:nvPr/>
        </p:nvGrpSpPr>
        <p:grpSpPr bwMode="auto">
          <a:xfrm>
            <a:off x="-7938" y="9525"/>
            <a:ext cx="8723313" cy="1187450"/>
            <a:chOff x="-7938" y="9525"/>
            <a:chExt cx="8723313" cy="1187450"/>
          </a:xfrm>
        </p:grpSpPr>
        <p:sp>
          <p:nvSpPr>
            <p:cNvPr id="22"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grpSp>
      <p:pic>
        <p:nvPicPr>
          <p:cNvPr id="18" name="clip 2.mp3">
            <a:hlinkClick r:id="" action="ppaction://media"/>
          </p:cNvPr>
          <p:cNvPicPr>
            <a:picLocks noRot="1" noChangeAspect="1"/>
          </p:cNvPicPr>
          <p:nvPr>
            <a:audioFile r:link="rId5"/>
            <p:extLst>
              <p:ext uri="{DAA4B4D4-6D71-4841-9C94-3DE7FCFB9230}">
                <p14:media xmlns:p14="http://schemas.microsoft.com/office/powerpoint/2010/main" r:link="rId6"/>
              </p:ext>
            </p:extLst>
          </p:nvPr>
        </p:nvPicPr>
        <p:blipFill>
          <a:blip r:embed="rId7"/>
          <a:stretch>
            <a:fillRect/>
          </a:stretch>
        </p:blipFill>
        <p:spPr>
          <a:xfrm>
            <a:off x="142844" y="2248986"/>
            <a:ext cx="465634" cy="465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18"/>
                                        </p:tgtEl>
                                      </p:cBhvr>
                                    </p:cmd>
                                  </p:childTnLst>
                                </p:cTn>
                              </p:par>
                            </p:childTnLst>
                          </p:cTn>
                        </p:par>
                      </p:childTnLst>
                    </p:cTn>
                  </p:par>
                </p:childTnLst>
              </p:cTn>
              <p:nextCondLst>
                <p:cond evt="onClick" delay="0">
                  <p:tgtEl>
                    <p:spTgt spid="18"/>
                  </p:tgtEl>
                </p:cond>
              </p:nextCondLst>
            </p:seq>
            <p:audio>
              <p:cMediaNode>
                <p:cTn id="16"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cstate="print"/>
          <a:srcRect/>
          <a:stretch>
            <a:fillRect/>
          </a:stretch>
        </p:blipFill>
        <p:spPr bwMode="auto">
          <a:xfrm>
            <a:off x="0" y="1827213"/>
            <a:ext cx="907253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2" name="Text Box 50"/>
          <p:cNvSpPr txBox="1">
            <a:spLocks noChangeArrowheads="1"/>
          </p:cNvSpPr>
          <p:nvPr/>
        </p:nvSpPr>
        <p:spPr bwMode="auto">
          <a:xfrm>
            <a:off x="5508104" y="2708920"/>
            <a:ext cx="1413140" cy="402418"/>
          </a:xfrm>
          <a:prstGeom prst="rect">
            <a:avLst/>
          </a:prstGeom>
          <a:noFill/>
          <a:ln w="9525" algn="ctr">
            <a:noFill/>
            <a:miter lim="800000"/>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opposite</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5087094" y="4725144"/>
            <a:ext cx="1789161" cy="443198"/>
          </a:xfrm>
          <a:prstGeom prst="rect">
            <a:avLst/>
          </a:prstGeom>
          <a:noFill/>
          <a:ln w="9525" algn="ctr">
            <a:noFill/>
            <a:miter lim="800000"/>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afflicted by</a:t>
            </a:r>
            <a:endParaRPr lang="en-US" altLang="zh-CN" sz="2400" b="1" dirty="0">
              <a:solidFill>
                <a:srgbClr val="0070C0"/>
              </a:solidFill>
              <a:latin typeface="Helvetica"/>
              <a:ea typeface="Helvetica Neue"/>
              <a:cs typeface="Helvetica Neue"/>
            </a:endParaRPr>
          </a:p>
        </p:txBody>
      </p:sp>
      <p:sp>
        <p:nvSpPr>
          <p:cNvPr id="15" name="矩形 14"/>
          <p:cNvSpPr/>
          <p:nvPr/>
        </p:nvSpPr>
        <p:spPr>
          <a:xfrm>
            <a:off x="710515" y="2477308"/>
            <a:ext cx="6361815" cy="3760004"/>
          </a:xfrm>
          <a:prstGeom prst="rect">
            <a:avLst/>
          </a:prstGeom>
        </p:spPr>
        <p:txBody>
          <a:bodyPr wrap="square">
            <a:spAutoFit/>
          </a:bodyPr>
          <a:lstStyle/>
          <a:p>
            <a:pPr algn="just">
              <a:lnSpc>
                <a:spcPts val="2600"/>
              </a:lnSpc>
            </a:pPr>
            <a:r>
              <a:rPr lang="en-US" altLang="zh-CN" sz="2400" dirty="0" smtClean="0">
                <a:latin typeface="Helvetica"/>
                <a:ea typeface="楷体_GB2312" panose="02010609030101010101" pitchFamily="49" charset="-122"/>
              </a:rPr>
              <a:t>       Subsequently, William Wyler chose her to be the lead in </a:t>
            </a:r>
            <a:r>
              <a:rPr lang="en-US" altLang="zh-CN" sz="2400" i="1" dirty="0" smtClean="0">
                <a:latin typeface="Helvetica"/>
                <a:ea typeface="楷体_GB2312" panose="02010609030101010101" pitchFamily="49" charset="-122"/>
              </a:rPr>
              <a:t>Roman Holiday</a:t>
            </a:r>
            <a:r>
              <a:rPr lang="en-US" altLang="zh-CN" sz="2400" dirty="0" smtClean="0">
                <a:latin typeface="Helvetica"/>
                <a:ea typeface="楷体_GB2312" panose="02010609030101010101" pitchFamily="49" charset="-122"/>
              </a:rPr>
              <a:t>, _________ Gregory Peck. For her role as Princess Ann, she won the 1953 Academy Award for Best Actress and began a string of box office hits. </a:t>
            </a:r>
            <a:endParaRPr lang="en-US" altLang="zh-CN" sz="2400" dirty="0" smtClean="0">
              <a:latin typeface="Helvetica"/>
              <a:ea typeface="楷体_GB2312" panose="02010609030101010101" pitchFamily="49" charset="-122"/>
            </a:endParaRPr>
          </a:p>
          <a:p>
            <a:pPr algn="just">
              <a:lnSpc>
                <a:spcPts val="2600"/>
              </a:lnSpc>
            </a:pPr>
            <a:r>
              <a:rPr lang="en-US" altLang="zh-CN" sz="2400" dirty="0" smtClean="0">
                <a:latin typeface="Helvetica"/>
                <a:ea typeface="楷体_GB2312" panose="02010609030101010101" pitchFamily="49" charset="-122"/>
              </a:rPr>
              <a:t>    Audrey Hepburn became a goodwill ambassador and spokesperson for UNICEF in 1986. Traveling to areas ___________ famine and devastation, Hepburn worked to raise public __________ of the plight (</a:t>
            </a:r>
            <a:r>
              <a:rPr lang="zh-CN" altLang="en-US" sz="2400" dirty="0" smtClean="0">
                <a:latin typeface="华文楷体" panose="02010600040101010101" pitchFamily="2" charset="-122"/>
                <a:ea typeface="华文楷体" panose="02010600040101010101" pitchFamily="2" charset="-122"/>
              </a:rPr>
              <a:t>困境</a:t>
            </a:r>
            <a:r>
              <a:rPr lang="en-US" altLang="zh-CN" sz="2400" dirty="0" smtClean="0">
                <a:latin typeface="Helvetica"/>
                <a:ea typeface="楷体_GB2312" panose="02010609030101010101" pitchFamily="49" charset="-122"/>
              </a:rPr>
              <a:t>) faced by children in times of crises. </a:t>
            </a:r>
            <a:endParaRPr lang="zh-CN" altLang="en-US" sz="2400" dirty="0" smtClean="0">
              <a:latin typeface="Helvetica"/>
              <a:ea typeface="楷体_GB2312" panose="02010609030101010101" pitchFamily="49" charset="-122"/>
            </a:endParaRPr>
          </a:p>
        </p:txBody>
      </p:sp>
      <p:sp>
        <p:nvSpPr>
          <p:cNvPr id="24" name="右箭头 23">
            <a:hlinkClick r:id="" action="ppaction://hlinkshowjump?jump=nextslide"/>
          </p:cNvPr>
          <p:cNvSpPr/>
          <p:nvPr/>
        </p:nvSpPr>
        <p:spPr>
          <a:xfrm>
            <a:off x="6215074" y="6215082"/>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Text Box 50"/>
          <p:cNvSpPr txBox="1">
            <a:spLocks noChangeArrowheads="1"/>
          </p:cNvSpPr>
          <p:nvPr/>
        </p:nvSpPr>
        <p:spPr bwMode="auto">
          <a:xfrm rot="10800000" flipV="1">
            <a:off x="2555776" y="5373216"/>
            <a:ext cx="1761433" cy="443198"/>
          </a:xfrm>
          <a:prstGeom prst="rect">
            <a:avLst/>
          </a:prstGeom>
          <a:noFill/>
          <a:ln w="9525" algn="ctr">
            <a:noFill/>
            <a:miter lim="800000"/>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awareness</a:t>
            </a:r>
            <a:endParaRPr lang="en-US" altLang="zh-CN" sz="2400" b="1" dirty="0">
              <a:solidFill>
                <a:srgbClr val="0070C0"/>
              </a:solidFill>
              <a:latin typeface="Helvetica"/>
              <a:ea typeface="Helvetica Neue"/>
              <a:cs typeface="Helvetica Neue"/>
            </a:endParaRPr>
          </a:p>
        </p:txBody>
      </p:sp>
      <p:sp>
        <p:nvSpPr>
          <p:cNvPr id="17" name="矩形 7"/>
          <p:cNvSpPr/>
          <p:nvPr/>
        </p:nvSpPr>
        <p:spPr>
          <a:xfrm>
            <a:off x="633394" y="1071546"/>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life story of Audrey Hepburn.</a:t>
            </a:r>
            <a:endParaRPr lang="en-US" altLang="zh-CN" sz="2400" b="1" dirty="0">
              <a:latin typeface="Helvetica"/>
              <a:ea typeface="Helvetica Neue"/>
              <a:cs typeface="Helvetica Neue"/>
            </a:endParaRPr>
          </a:p>
        </p:txBody>
      </p:sp>
      <p:grpSp>
        <p:nvGrpSpPr>
          <p:cNvPr id="16" name="组合 12"/>
          <p:cNvGrpSpPr/>
          <p:nvPr/>
        </p:nvGrpSpPr>
        <p:grpSpPr bwMode="auto">
          <a:xfrm>
            <a:off x="-7938" y="9525"/>
            <a:ext cx="8723313" cy="1187450"/>
            <a:chOff x="-7938" y="9525"/>
            <a:chExt cx="8723313" cy="1187450"/>
          </a:xfrm>
        </p:grpSpPr>
        <p:sp>
          <p:nvSpPr>
            <p:cNvPr id="20"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grpSp>
      <p:pic>
        <p:nvPicPr>
          <p:cNvPr id="18" name="clip 3.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142844" y="2275924"/>
            <a:ext cx="438696" cy="438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 fill="hold"/>
                                        <p:tgtEl>
                                          <p:spTgt spid="18"/>
                                        </p:tgtEl>
                                      </p:cBhvr>
                                    </p:cmd>
                                  </p:childTnLst>
                                </p:cTn>
                              </p:par>
                            </p:childTnLst>
                          </p:cTn>
                        </p:par>
                      </p:childTnLst>
                    </p:cTn>
                  </p:par>
                </p:childTnLst>
              </p:cTn>
              <p:nextCondLst>
                <p:cond evt="onClick" delay="0">
                  <p:tgtEl>
                    <p:spTgt spid="18"/>
                  </p:tgtEl>
                </p:cond>
              </p:nextCondLst>
            </p:seq>
            <p:audio>
              <p:cMediaNode>
                <p:cTn id="20"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1" cstate="print"/>
          <a:srcRect/>
          <a:stretch>
            <a:fillRect/>
          </a:stretch>
        </p:blipFill>
        <p:spPr bwMode="auto">
          <a:xfrm>
            <a:off x="0" y="1827213"/>
            <a:ext cx="9144000"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99592" y="2276872"/>
            <a:ext cx="6552728" cy="4081117"/>
          </a:xfrm>
          <a:prstGeom prst="rect">
            <a:avLst/>
          </a:prstGeom>
          <a:noFill/>
          <a:effectLst>
            <a:glow rad="139700">
              <a:schemeClr val="accent3">
                <a:satMod val="175000"/>
                <a:alpha val="40000"/>
              </a:schemeClr>
            </a:glow>
          </a:effectLst>
        </p:spPr>
        <p:txBody>
          <a:bodyPr wrap="square">
            <a:spAutoFit/>
          </a:bodyPr>
          <a:lstStyle/>
          <a:p>
            <a:pPr>
              <a:lnSpc>
                <a:spcPct val="120000"/>
              </a:lnSpc>
              <a:spcBef>
                <a:spcPct val="50000"/>
              </a:spcBef>
              <a:defRPr/>
            </a:pPr>
            <a:r>
              <a:rPr lang="en-US" altLang="zh-CN" sz="2400" dirty="0" smtClean="0">
                <a:latin typeface="Helvetica"/>
                <a:ea typeface="楷体_GB2312" panose="02010609030101010101" pitchFamily="49" charset="-122"/>
              </a:rPr>
              <a:t>      Her commitment to improve the welfare of children across the world was intense and genuine. This commitment earned her the Presidential Medal of Freedom and the ____________  Award from the Congress on Racial Equality. Soon after her trip to Somalia in 1991, Hepburn __________________ colon cancer. In 1993, Audrey Hepburn died at the age of 63.</a:t>
            </a:r>
            <a:endParaRPr lang="en-US" altLang="zh-CN" sz="2400" dirty="0" smtClean="0">
              <a:latin typeface="Helvetica"/>
              <a:ea typeface="楷体_GB2312" panose="02010609030101010101" pitchFamily="49" charset="-122"/>
            </a:endParaRPr>
          </a:p>
        </p:txBody>
      </p:sp>
      <p:sp>
        <p:nvSpPr>
          <p:cNvPr id="12" name="Text Box 1029"/>
          <p:cNvSpPr txBox="1">
            <a:spLocks noChangeArrowheads="1"/>
          </p:cNvSpPr>
          <p:nvPr/>
        </p:nvSpPr>
        <p:spPr bwMode="auto">
          <a:xfrm rot="10800000" flipV="1">
            <a:off x="986890" y="4056682"/>
            <a:ext cx="2072942" cy="443198"/>
          </a:xfrm>
          <a:prstGeom prst="rect">
            <a:avLst/>
          </a:prstGeom>
          <a:noFill/>
          <a:ln w="9525" algn="ctr">
            <a:noFill/>
            <a:miter lim="800000"/>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Humanitarian</a:t>
            </a:r>
            <a:endParaRPr lang="en-US" altLang="zh-CN" sz="2400" b="1" dirty="0" smtClean="0">
              <a:solidFill>
                <a:srgbClr val="0070C0"/>
              </a:solidFill>
              <a:latin typeface="Helvetica"/>
              <a:ea typeface="Helvetica Neue"/>
              <a:cs typeface="Helvetica Neue"/>
            </a:endParaRPr>
          </a:p>
        </p:txBody>
      </p:sp>
      <p:sp>
        <p:nvSpPr>
          <p:cNvPr id="16" name="Text Box 1029"/>
          <p:cNvSpPr txBox="1">
            <a:spLocks noChangeArrowheads="1"/>
          </p:cNvSpPr>
          <p:nvPr/>
        </p:nvSpPr>
        <p:spPr bwMode="auto">
          <a:xfrm>
            <a:off x="3419872" y="4930018"/>
            <a:ext cx="3243796" cy="443198"/>
          </a:xfrm>
          <a:prstGeom prst="rect">
            <a:avLst/>
          </a:prstGeom>
          <a:noFill/>
          <a:ln w="9525" algn="ctr">
            <a:noFill/>
            <a:miter lim="800000"/>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 was diagnosed with</a:t>
            </a:r>
            <a:endParaRPr lang="en-US" altLang="zh-CN" sz="2400" b="1" dirty="0">
              <a:solidFill>
                <a:srgbClr val="0070C0"/>
              </a:solidFill>
              <a:latin typeface="Helvetica"/>
              <a:ea typeface="Helvetica Neue"/>
              <a:cs typeface="Helvetica Neue"/>
            </a:endParaRPr>
          </a:p>
        </p:txBody>
      </p:sp>
      <p:pic>
        <p:nvPicPr>
          <p:cNvPr id="20"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3" name="矩形 7"/>
          <p:cNvSpPr/>
          <p:nvPr/>
        </p:nvSpPr>
        <p:spPr>
          <a:xfrm>
            <a:off x="827584" y="1152992"/>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life story of Audrey Hepburn.</a:t>
            </a:r>
            <a:endParaRPr lang="en-US" altLang="zh-CN" sz="2400" b="1" dirty="0">
              <a:latin typeface="Helvetica"/>
              <a:ea typeface="Helvetica Neue"/>
              <a:cs typeface="Helvetica Neue"/>
            </a:endParaRPr>
          </a:p>
        </p:txBody>
      </p:sp>
      <p:grpSp>
        <p:nvGrpSpPr>
          <p:cNvPr id="15" name="组合 12"/>
          <p:cNvGrpSpPr/>
          <p:nvPr/>
        </p:nvGrpSpPr>
        <p:grpSpPr bwMode="auto">
          <a:xfrm>
            <a:off x="-7938" y="9525"/>
            <a:ext cx="8723313" cy="1187450"/>
            <a:chOff x="-7938" y="9525"/>
            <a:chExt cx="8723313" cy="1187450"/>
          </a:xfrm>
        </p:grpSpPr>
        <p:sp>
          <p:nvSpPr>
            <p:cNvPr id="18"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cs typeface="+mn-cs"/>
              </a:endParaRPr>
            </a:p>
          </p:txBody>
        </p:sp>
      </p:grpSp>
      <p:pic>
        <p:nvPicPr>
          <p:cNvPr id="14" name="clip 4.mp3">
            <a:hlinkClick r:id="" action="ppaction://media"/>
          </p:cNvPr>
          <p:cNvPicPr>
            <a:picLocks noRot="1" noChangeAspect="1"/>
          </p:cNvPicPr>
          <p:nvPr>
            <a:audioFile r:link="rId5"/>
            <p:extLst>
              <p:ext uri="{DAA4B4D4-6D71-4841-9C94-3DE7FCFB9230}">
                <p14:media xmlns:p14="http://schemas.microsoft.com/office/powerpoint/2010/main" r:link="rId6"/>
              </p:ext>
            </p:extLst>
          </p:nvPr>
        </p:nvPicPr>
        <p:blipFill>
          <a:blip r:embed="rId7"/>
          <a:stretch>
            <a:fillRect/>
          </a:stretch>
        </p:blipFill>
        <p:spPr>
          <a:xfrm>
            <a:off x="119004" y="2262152"/>
            <a:ext cx="452468" cy="4524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14"/>
                                        </p:tgtEl>
                                      </p:cBhvr>
                                    </p:cmd>
                                  </p:childTnLst>
                                </p:cTn>
                              </p:par>
                            </p:childTnLst>
                          </p:cTn>
                        </p:par>
                      </p:childTnLst>
                    </p:cTn>
                  </p:par>
                </p:childTnLst>
              </p:cTn>
              <p:nextCondLst>
                <p:cond evt="onClick" delay="0">
                  <p:tgtEl>
                    <p:spTgt spid="14"/>
                  </p:tgtEl>
                </p:cond>
              </p:nextCondLst>
            </p:seq>
            <p:audio>
              <p:cMediaNode>
                <p:cTn id="16" fill="hold" display="0">
                  <p:stCondLst>
                    <p:cond delay="indefinite"/>
                  </p:stCondLst>
                  <p:endCondLst>
                    <p:cond evt="onPrev" delay="0">
                      <p:tgtEl>
                        <p:sldTgt/>
                      </p:tgtEl>
                    </p:cond>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723222" y="1454150"/>
            <a:ext cx="8162428" cy="4189117"/>
            <a:chOff x="767290" y="1454150"/>
            <a:chExt cx="8162428" cy="4189117"/>
          </a:xfrm>
        </p:grpSpPr>
        <p:sp>
          <p:nvSpPr>
            <p:cNvPr id="162818" name="TextBox 19"/>
            <p:cNvSpPr txBox="1">
              <a:spLocks noChangeArrowheads="1"/>
            </p:cNvSpPr>
            <p:nvPr/>
          </p:nvSpPr>
          <p:spPr bwMode="auto">
            <a:xfrm>
              <a:off x="857224" y="1454150"/>
              <a:ext cx="3915524" cy="461665"/>
            </a:xfrm>
            <a:prstGeom prst="rect">
              <a:avLst/>
            </a:prstGeom>
            <a:noFill/>
            <a:ln w="9525">
              <a:noFill/>
              <a:miter lim="800000"/>
            </a:ln>
          </p:spPr>
          <p:txBody>
            <a:bodyPr wrap="square">
              <a:spAutoFit/>
            </a:bodyPr>
            <a:lstStyle/>
            <a:p>
              <a:r>
                <a:rPr lang="en-US" altLang="zh-CN" sz="2400" b="1" dirty="0" smtClean="0">
                  <a:latin typeface="Helvetica"/>
                  <a:ea typeface="Helvetica Neue"/>
                  <a:cs typeface="Helvetica Neue"/>
                </a:rPr>
                <a:t>Questions Previewing</a:t>
              </a:r>
              <a:endParaRPr lang="zh-CN" altLang="en-US" sz="24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169375"/>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anose="02010609030101010101" pitchFamily="49" charset="-122"/>
                </a:rPr>
                <a:t>1. How did UNICEF come into being?</a:t>
              </a:r>
              <a:endParaRPr lang="en-US" altLang="zh-CN" sz="2400" dirty="0" smtClean="0">
                <a:latin typeface="Helvetica"/>
                <a:ea typeface="楷体_GB2312" panose="02010609030101010101" pitchFamily="49" charset="-122"/>
              </a:endParaRPr>
            </a:p>
          </p:txBody>
        </p:sp>
        <p:sp>
          <p:nvSpPr>
            <p:cNvPr id="14" name="矩形 13"/>
            <p:cNvSpPr/>
            <p:nvPr/>
          </p:nvSpPr>
          <p:spPr>
            <a:xfrm>
              <a:off x="857224" y="3255367"/>
              <a:ext cx="8072494" cy="461665"/>
            </a:xfrm>
            <a:prstGeom prst="rect">
              <a:avLst/>
            </a:prstGeom>
          </p:spPr>
          <p:txBody>
            <a:bodyPr wrap="square">
              <a:spAutoFit/>
            </a:bodyPr>
            <a:lstStyle/>
            <a:p>
              <a:r>
                <a:rPr lang="en-US" altLang="zh-CN" sz="2400" dirty="0">
                  <a:latin typeface="Helvetica"/>
                  <a:ea typeface="楷体_GB2312" panose="02010609030101010101" pitchFamily="49" charset="-122"/>
                </a:rPr>
                <a:t>2</a:t>
              </a:r>
              <a:r>
                <a:rPr lang="en-US" altLang="zh-CN" sz="2400" dirty="0" smtClean="0">
                  <a:latin typeface="Helvetica"/>
                  <a:ea typeface="楷体_GB2312" panose="02010609030101010101" pitchFamily="49" charset="-122"/>
                </a:rPr>
                <a:t>. What is UNICEF’s major task?</a:t>
              </a:r>
              <a:endParaRPr lang="en-US" altLang="zh-CN" sz="2400" dirty="0">
                <a:latin typeface="Helvetica"/>
                <a:ea typeface="楷体_GB2312" panose="02010609030101010101" pitchFamily="49" charset="-122"/>
              </a:endParaRPr>
            </a:p>
          </p:txBody>
        </p:sp>
        <p:grpSp>
          <p:nvGrpSpPr>
            <p:cNvPr id="3" name="组合 23"/>
            <p:cNvGrpSpPr/>
            <p:nvPr/>
          </p:nvGrpSpPr>
          <p:grpSpPr>
            <a:xfrm>
              <a:off x="6136226" y="3761880"/>
              <a:ext cx="936104" cy="747240"/>
              <a:chOff x="7072330" y="2654259"/>
              <a:chExt cx="936104" cy="747240"/>
            </a:xfrm>
          </p:grpSpPr>
          <p:pic>
            <p:nvPicPr>
              <p:cNvPr id="25" name="Picture 7">
                <a:hlinkClick r:id="rId1" action="ppaction://hlinksldjump"/>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072330" y="2654259"/>
                <a:ext cx="936104" cy="7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4" action="ppaction://hlinksldjump"/>
              </p:cNvPr>
              <p:cNvSpPr txBox="1"/>
              <p:nvPr/>
            </p:nvSpPr>
            <p:spPr>
              <a:xfrm>
                <a:off x="7153976" y="282782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4" name="组合 29"/>
            <p:cNvGrpSpPr/>
            <p:nvPr/>
          </p:nvGrpSpPr>
          <p:grpSpPr>
            <a:xfrm>
              <a:off x="6143636" y="2492896"/>
              <a:ext cx="936104" cy="747240"/>
              <a:chOff x="6948264" y="2456845"/>
              <a:chExt cx="936104" cy="747240"/>
            </a:xfrm>
          </p:grpSpPr>
          <p:pic>
            <p:nvPicPr>
              <p:cNvPr id="31" name="Picture 7">
                <a:hlinkClick r:id="rId1" action="ppaction://hlinksldjump"/>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948264" y="2456845"/>
                <a:ext cx="936104" cy="7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hlinkClick r:id="rId5" action="ppaction://hlinksldjump"/>
              </p:cNvPr>
              <p:cNvSpPr txBox="1"/>
              <p:nvPr/>
            </p:nvSpPr>
            <p:spPr>
              <a:xfrm>
                <a:off x="7029910" y="2630410"/>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grpSp>
      <p:grpSp>
        <p:nvGrpSpPr>
          <p:cNvPr id="5" name="Group 26"/>
          <p:cNvGrpSpPr/>
          <p:nvPr/>
        </p:nvGrpSpPr>
        <p:grpSpPr>
          <a:xfrm>
            <a:off x="-7938" y="9302"/>
            <a:ext cx="8223276" cy="1187450"/>
            <a:chOff x="-7938" y="-5350"/>
            <a:chExt cx="8223276" cy="1187450"/>
          </a:xfrm>
        </p:grpSpPr>
        <p:pic>
          <p:nvPicPr>
            <p:cNvPr id="15" name="Picture 3"/>
            <p:cNvPicPr>
              <a:picLocks noChangeAspect="1" noChangeArrowheads="1"/>
            </p:cNvPicPr>
            <p:nvPr/>
          </p:nvPicPr>
          <p:blipFill>
            <a:blip r:embed="rId6" cstate="print"/>
            <a:srcRect/>
            <a:stretch>
              <a:fillRect/>
            </a:stretch>
          </p:blipFill>
          <p:spPr bwMode="auto">
            <a:xfrm>
              <a:off x="-7938" y="-5350"/>
              <a:ext cx="4645026" cy="1187450"/>
            </a:xfrm>
            <a:prstGeom prst="rect">
              <a:avLst/>
            </a:prstGeom>
            <a:noFill/>
            <a:ln w="9525">
              <a:noFill/>
              <a:miter lim="800000"/>
              <a:headEnd/>
              <a:tailEnd/>
            </a:ln>
          </p:spPr>
        </p:pic>
        <p:sp>
          <p:nvSpPr>
            <p:cNvPr id="16" name="TextBox 15"/>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7" name="矩形 12"/>
            <p:cNvSpPr>
              <a:spLocks noChangeArrowheads="1"/>
            </p:cNvSpPr>
            <p:nvPr/>
          </p:nvSpPr>
          <p:spPr bwMode="auto">
            <a:xfrm>
              <a:off x="4728680" y="519063"/>
              <a:ext cx="3486658" cy="461665"/>
            </a:xfrm>
            <a:prstGeom prst="rect">
              <a:avLst/>
            </a:prstGeom>
            <a:noFill/>
            <a:ln w="9525">
              <a:noFill/>
              <a:miter lim="800000"/>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UNICEF</a:t>
              </a:r>
              <a:endParaRPr lang="en-US" altLang="zh-CN" sz="2400" b="1" dirty="0" smtClean="0">
                <a:solidFill>
                  <a:srgbClr val="0070C0"/>
                </a:solidFill>
                <a:latin typeface="Helvetica" pitchFamily="34" charset="0"/>
                <a:ea typeface="Helvetica Neue"/>
                <a:cs typeface="Helvetica Neue"/>
              </a:endParaRPr>
            </a:p>
          </p:txBody>
        </p:sp>
      </p:grpSp>
      <p:sp>
        <p:nvSpPr>
          <p:cNvPr id="18" name="矩形 17"/>
          <p:cNvSpPr>
            <a:spLocks noChangeArrowheads="1"/>
          </p:cNvSpPr>
          <p:nvPr/>
        </p:nvSpPr>
        <p:spPr bwMode="auto">
          <a:xfrm>
            <a:off x="817830" y="4479503"/>
            <a:ext cx="7410450" cy="830997"/>
          </a:xfrm>
          <a:prstGeom prst="rect">
            <a:avLst/>
          </a:prstGeom>
          <a:noFill/>
          <a:ln w="9525">
            <a:noFill/>
            <a:miter lim="800000"/>
          </a:ln>
        </p:spPr>
        <p:txBody>
          <a:bodyPr>
            <a:spAutoFit/>
          </a:bodyPr>
          <a:lstStyle/>
          <a:p>
            <a:pPr marL="263525" indent="-263525" eaLnBrk="0" hangingPunct="0"/>
            <a:r>
              <a:rPr lang="en-US" altLang="zh-CN" sz="2400" dirty="0">
                <a:latin typeface="Helvetica" pitchFamily="34" charset="0"/>
                <a:ea typeface="楷体_GB2312" panose="02010609030101010101"/>
                <a:cs typeface="楷体_GB2312" panose="02010609030101010101"/>
              </a:rPr>
              <a:t>3</a:t>
            </a:r>
            <a:r>
              <a:rPr lang="en-US" altLang="zh-CN" sz="2400" dirty="0" smtClean="0">
                <a:latin typeface="Helvetica" pitchFamily="34" charset="0"/>
                <a:ea typeface="楷体_GB2312" panose="02010609030101010101"/>
                <a:cs typeface="楷体_GB2312" panose="02010609030101010101"/>
              </a:rPr>
              <a:t>. What is the role of UNICEF Ambassador of Goodwill?</a:t>
            </a:r>
            <a:endParaRPr lang="en-US" altLang="zh-CN" sz="2400" dirty="0">
              <a:latin typeface="Helvetica" pitchFamily="34" charset="0"/>
              <a:ea typeface="楷体_GB2312" panose="02010609030101010101"/>
              <a:cs typeface="楷体_GB2312" panose="02010609030101010101"/>
            </a:endParaRPr>
          </a:p>
        </p:txBody>
      </p:sp>
      <p:pic>
        <p:nvPicPr>
          <p:cNvPr id="21" name="Picture 7">
            <a:hlinkClick r:id="rId1" action="ppaction://hlinksldjump"/>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156176" y="4986016"/>
            <a:ext cx="936104" cy="7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7" action="ppaction://hlinksldjump"/>
          </p:cNvPr>
          <p:cNvSpPr txBox="1"/>
          <p:nvPr/>
        </p:nvSpPr>
        <p:spPr>
          <a:xfrm>
            <a:off x="6237822" y="5159581"/>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0"/>
            <a:ext cx="9144000" cy="6347163"/>
            <a:chOff x="0" y="0"/>
            <a:chExt cx="9144000" cy="6347163"/>
          </a:xfrm>
        </p:grpSpPr>
        <p:grpSp>
          <p:nvGrpSpPr>
            <p:cNvPr id="19" name="组合 18"/>
            <p:cNvGrpSpPr/>
            <p:nvPr/>
          </p:nvGrpSpPr>
          <p:grpSpPr>
            <a:xfrm>
              <a:off x="0" y="0"/>
              <a:ext cx="9144000" cy="5661248"/>
              <a:chOff x="0" y="0"/>
              <a:chExt cx="9144000" cy="5661248"/>
            </a:xfrm>
          </p:grpSpPr>
          <p:sp>
            <p:nvSpPr>
              <p:cNvPr id="29" name="Rectangle 6"/>
              <p:cNvSpPr>
                <a:spLocks noChangeArrowheads="1"/>
              </p:cNvSpPr>
              <p:nvPr/>
            </p:nvSpPr>
            <p:spPr bwMode="auto">
              <a:xfrm>
                <a:off x="214282" y="2383140"/>
                <a:ext cx="6770190" cy="1261884"/>
              </a:xfrm>
              <a:prstGeom prst="rect">
                <a:avLst/>
              </a:prstGeom>
              <a:noFill/>
              <a:ln w="9525">
                <a:noFill/>
                <a:miter lim="800000"/>
              </a:ln>
            </p:spPr>
            <p:txBody>
              <a:bodyPr wrap="square">
                <a:spAutoFit/>
              </a:bodyPr>
              <a:lstStyle/>
              <a:p>
                <a:pPr algn="just" eaLnBrk="0" fontAlgn="auto" hangingPunct="0">
                  <a:spcBef>
                    <a:spcPts val="0"/>
                  </a:spcBef>
                  <a:spcAft>
                    <a:spcPts val="0"/>
                  </a:spcAft>
                  <a:defRPr/>
                </a:pPr>
                <a:r>
                  <a:rPr lang="en-US" altLang="zh-CN" sz="2400" dirty="0" smtClean="0">
                    <a:solidFill>
                      <a:srgbClr val="000000"/>
                    </a:solidFill>
                    <a:latin typeface="Helvetica"/>
                  </a:rPr>
                  <a:t>Go confidently in the direction of your dreams. Live the life you’ve imagined.           </a:t>
                </a:r>
                <a:endParaRPr lang="en-US" altLang="zh-CN" sz="2400" dirty="0" smtClean="0">
                  <a:solidFill>
                    <a:srgbClr val="000000"/>
                  </a:solidFill>
                  <a:latin typeface="Helvetica"/>
                </a:endParaRPr>
              </a:p>
              <a:p>
                <a:pPr algn="just" eaLnBrk="0" hangingPunct="0">
                  <a:defRPr/>
                </a:pPr>
                <a:r>
                  <a:rPr lang="en-US" altLang="zh-CN" sz="2800" b="1" kern="0" dirty="0" smtClean="0">
                    <a:solidFill>
                      <a:srgbClr val="C00000"/>
                    </a:solidFill>
                    <a:latin typeface="Arial" panose="020B0604020202020204" pitchFamily="34" charset="0"/>
                    <a:ea typeface="楷体_GB2312" panose="02010609030101010101" pitchFamily="49" charset="-122"/>
                  </a:rPr>
                  <a:t>                           </a:t>
                </a:r>
                <a:r>
                  <a:rPr lang="en-US" altLang="zh-CN" sz="2400" dirty="0" smtClean="0">
                    <a:solidFill>
                      <a:srgbClr val="000000"/>
                    </a:solidFill>
                    <a:latin typeface="Helvetica"/>
                  </a:rPr>
                  <a:t>— </a:t>
                </a:r>
                <a:r>
                  <a:rPr lang="en-US" altLang="zh-CN" sz="2400" i="1" dirty="0" smtClean="0">
                    <a:solidFill>
                      <a:srgbClr val="000000"/>
                    </a:solidFill>
                    <a:latin typeface="Helvetica"/>
                  </a:rPr>
                  <a:t>Henry David Thoreau</a:t>
                </a:r>
                <a:endParaRPr lang="en-US" sz="2400" i="1" dirty="0">
                  <a:solidFill>
                    <a:srgbClr val="000000"/>
                  </a:solidFill>
                  <a:latin typeface="Helvetica"/>
                </a:endParaRPr>
              </a:p>
            </p:txBody>
          </p:sp>
          <p:sp>
            <p:nvSpPr>
              <p:cNvPr id="2" name="Rectangle 10"/>
              <p:cNvSpPr>
                <a:spLocks noChangeArrowheads="1"/>
              </p:cNvSpPr>
              <p:nvPr/>
            </p:nvSpPr>
            <p:spPr bwMode="auto">
              <a:xfrm>
                <a:off x="242331" y="4460919"/>
                <a:ext cx="7258627" cy="1200329"/>
              </a:xfrm>
              <a:prstGeom prst="rect">
                <a:avLst/>
              </a:prstGeom>
              <a:noFill/>
              <a:ln w="9525">
                <a:noFill/>
                <a:miter lim="800000"/>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Don’t judge each day by the harvest you reap, but by the seeds you plant.                  </a:t>
                </a:r>
                <a:endParaRPr lang="en-US" altLang="zh-CN" sz="2400" dirty="0" smtClean="0">
                  <a:solidFill>
                    <a:srgbClr val="000000"/>
                  </a:solidFill>
                  <a:latin typeface="Helvetica"/>
                </a:endParaRPr>
              </a:p>
              <a:p>
                <a:pPr eaLnBrk="0" fontAlgn="auto" hangingPunct="0">
                  <a:spcBef>
                    <a:spcPts val="0"/>
                  </a:spcBef>
                  <a:spcAft>
                    <a:spcPts val="0"/>
                  </a:spcAft>
                  <a:defRPr/>
                </a:pPr>
                <a:r>
                  <a:rPr lang="en-US" altLang="zh-CN" sz="2400" dirty="0" smtClean="0">
                    <a:solidFill>
                      <a:srgbClr val="000000"/>
                    </a:solidFill>
                    <a:latin typeface="Helvetica"/>
                  </a:rPr>
                  <a:t>                               — </a:t>
                </a:r>
                <a:r>
                  <a:rPr lang="en-US" altLang="zh-CN" sz="2400" i="1" dirty="0" smtClean="0">
                    <a:solidFill>
                      <a:srgbClr val="000000"/>
                    </a:solidFill>
                    <a:latin typeface="Helvetica"/>
                  </a:rPr>
                  <a:t>Robert Louis Stevenson</a:t>
                </a:r>
                <a:endParaRPr lang="en-US" altLang="zh-CN" sz="2400" i="1" dirty="0">
                  <a:solidFill>
                    <a:srgbClr val="000000"/>
                  </a:solidFill>
                  <a:latin typeface="Helvetic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1"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ln>
            </p:spPr>
            <p:txBody>
              <a:bodyPr>
                <a:spAutoFit/>
              </a:bodyPr>
              <a:lstStyle/>
              <a:p>
                <a:r>
                  <a:rPr lang="en-US" altLang="zh-CN" sz="4000" b="1" i="1" dirty="0" smtClean="0">
                    <a:latin typeface="Helvetica"/>
                    <a:ea typeface="Arial Unicode MS" panose="020B0604020202020204" charset="-122"/>
                    <a:cs typeface="Helvetica Neue"/>
                  </a:rPr>
                  <a:t>3</a:t>
                </a:r>
                <a:endParaRPr lang="en-US" altLang="zh-CN" sz="4000" dirty="0">
                  <a:latin typeface="Helvetica"/>
                  <a:ea typeface="Arial Unicode MS" panose="020B0604020202020204" charset="-122"/>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r>
                  <a:rPr lang="en-US" altLang="zh-CN" sz="1600" b="1" i="1">
                    <a:latin typeface="Helvetica"/>
                    <a:ea typeface="Helvetica Neue"/>
                    <a:cs typeface="Helvetica Neue"/>
                  </a:rPr>
                  <a:t>UNIT</a:t>
                </a:r>
                <a:endParaRPr lang="en-US" altLang="zh-CN" sz="1600" b="1" i="1">
                  <a:latin typeface="Helvetica"/>
                  <a:ea typeface="Helvetica Neue"/>
                  <a:cs typeface="Helvetica Neue"/>
                </a:endParaRP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pic>
          <p:nvPicPr>
            <p:cNvPr id="11266" name="Picture 2" descr="c:\documents and settings\administrator\application data\360se6\User Data\temp\772ed5b3x9e0b3304b64d&amp;690.jpg"/>
            <p:cNvPicPr>
              <a:picLocks noChangeAspect="1" noChangeArrowheads="1"/>
            </p:cNvPicPr>
            <p:nvPr/>
          </p:nvPicPr>
          <p:blipFill>
            <a:blip r:embed="rId2" cstate="print"/>
            <a:stretch>
              <a:fillRect/>
            </a:stretch>
          </p:blipFill>
          <p:spPr bwMode="auto">
            <a:xfrm>
              <a:off x="6902018" y="1772816"/>
              <a:ext cx="1836000" cy="2185714"/>
            </a:xfrm>
            <a:prstGeom prst="ellipse">
              <a:avLst/>
            </a:prstGeom>
            <a:ln>
              <a:noFill/>
            </a:ln>
            <a:effectLst>
              <a:softEdge rad="112500"/>
            </a:effectLst>
          </p:spPr>
        </p:pic>
        <p:pic>
          <p:nvPicPr>
            <p:cNvPr id="11268" name="Picture 4" descr="c:\documents and settings\administrator\application data\360se6\User Data\temp\John_Poole.jpg"/>
            <p:cNvPicPr>
              <a:picLocks noChangeAspect="1" noChangeArrowheads="1"/>
            </p:cNvPicPr>
            <p:nvPr/>
          </p:nvPicPr>
          <p:blipFill>
            <a:blip r:embed="rId3" cstate="print"/>
            <a:stretch>
              <a:fillRect/>
            </a:stretch>
          </p:blipFill>
          <p:spPr bwMode="auto">
            <a:xfrm>
              <a:off x="6984472" y="3933056"/>
              <a:ext cx="1836000" cy="2414107"/>
            </a:xfrm>
            <a:prstGeom prst="ellipse">
              <a:avLst/>
            </a:prstGeom>
            <a:ln>
              <a:noFill/>
            </a:ln>
            <a:effectLst>
              <a:softEdge rad="112500"/>
            </a:effectLst>
          </p:spPr>
        </p:pic>
      </p:grpSp>
      <p:sp>
        <p:nvSpPr>
          <p:cNvPr id="22" name="TextBox 21"/>
          <p:cNvSpPr txBox="1"/>
          <p:nvPr/>
        </p:nvSpPr>
        <p:spPr>
          <a:xfrm>
            <a:off x="1763688" y="1052736"/>
            <a:ext cx="2206951" cy="523220"/>
          </a:xfrm>
          <a:prstGeom prst="rect">
            <a:avLst/>
          </a:prstGeom>
          <a:noFill/>
        </p:spPr>
        <p:txBody>
          <a:bodyPr wrap="none">
            <a:spAutoFit/>
          </a:bodyPr>
          <a:lstStyle/>
          <a:p>
            <a:pPr>
              <a:defRPr/>
            </a:pPr>
            <a:r>
              <a:rPr lang="en-US" altLang="zh-CN" sz="2800" dirty="0" smtClean="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charset="-122"/>
                <a:cs typeface="Helvetica Neue"/>
              </a:rPr>
              <a:t>Life stories</a:t>
            </a:r>
            <a:endParaRPr lang="en-US" altLang="zh-CN" sz="2800" b="1" dirty="0">
              <a:effectLst>
                <a:glow rad="101600">
                  <a:schemeClr val="tx1">
                    <a:alpha val="60000"/>
                  </a:schemeClr>
                </a:glow>
              </a:effectLst>
              <a:latin typeface="Helvetica Neue"/>
              <a:ea typeface="Arial Unicode MS" panose="020B0604020202020204" charset="-122"/>
              <a:cs typeface="Helvetica Neu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1" cstate="print"/>
          <a:srcRect/>
          <a:stretch>
            <a:fillRect/>
          </a:stretch>
        </p:blipFill>
        <p:spPr bwMode="auto">
          <a:xfrm>
            <a:off x="500034" y="2492896"/>
            <a:ext cx="7802563" cy="321471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714488"/>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anose="02010609030101010101" pitchFamily="49" charset="-122"/>
              </a:rPr>
              <a:t>1. How did UNICEF come into being?</a:t>
            </a:r>
            <a:endParaRPr lang="en-US" altLang="zh-CN" sz="2400" dirty="0">
              <a:latin typeface="Helvetica"/>
              <a:ea typeface="楷体_GB2312" panose="02010609030101010101" pitchFamily="49" charset="-122"/>
            </a:endParaRPr>
          </a:p>
        </p:txBody>
      </p:sp>
      <p:sp>
        <p:nvSpPr>
          <p:cNvPr id="20" name="矩形 19"/>
          <p:cNvSpPr/>
          <p:nvPr/>
        </p:nvSpPr>
        <p:spPr>
          <a:xfrm>
            <a:off x="1428728" y="2992884"/>
            <a:ext cx="6263614" cy="2308324"/>
          </a:xfrm>
          <a:prstGeom prst="rect">
            <a:avLst/>
          </a:prstGeom>
        </p:spPr>
        <p:txBody>
          <a:bodyPr wrap="square">
            <a:spAutoFit/>
          </a:bodyPr>
          <a:lstStyle/>
          <a:p>
            <a:r>
              <a:rPr lang="en-US" altLang="zh-CN" sz="2400" dirty="0" smtClean="0">
                <a:latin typeface="Helvetica"/>
                <a:ea typeface="楷体_GB2312" panose="02010609030101010101" pitchFamily="49" charset="-122"/>
              </a:rPr>
              <a:t>UNICEF (United Nations International</a:t>
            </a:r>
            <a:endParaRPr lang="en-US" altLang="zh-CN" sz="2400" dirty="0" smtClean="0">
              <a:latin typeface="Helvetica"/>
              <a:ea typeface="楷体_GB2312" panose="02010609030101010101" pitchFamily="49" charset="-122"/>
            </a:endParaRPr>
          </a:p>
          <a:p>
            <a:r>
              <a:rPr lang="en-US" altLang="zh-CN" sz="2400" dirty="0" smtClean="0">
                <a:latin typeface="Helvetica"/>
                <a:ea typeface="楷体_GB2312" panose="02010609030101010101" pitchFamily="49" charset="-122"/>
              </a:rPr>
              <a:t>Children’s Emergency Fund) was created by the United Nations General Assembly on December 11, 1946, to provide emergency food and healthcare to children in countries that had been devastated by World War II.</a:t>
            </a:r>
            <a:endParaRPr lang="zh-CN" altLang="en-US" sz="2400" dirty="0" smtClean="0">
              <a:latin typeface="Helvetica"/>
              <a:ea typeface="楷体_GB2312" panose="02010609030101010101" pitchFamily="49" charset="-122"/>
            </a:endParaRPr>
          </a:p>
        </p:txBody>
      </p:sp>
      <p:pic>
        <p:nvPicPr>
          <p:cNvPr id="14"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26"/>
          <p:cNvGrpSpPr/>
          <p:nvPr/>
        </p:nvGrpSpPr>
        <p:grpSpPr>
          <a:xfrm>
            <a:off x="-7938" y="9302"/>
            <a:ext cx="8223276" cy="1187450"/>
            <a:chOff x="-7938" y="-5350"/>
            <a:chExt cx="8223276" cy="1187450"/>
          </a:xfrm>
        </p:grpSpPr>
        <p:pic>
          <p:nvPicPr>
            <p:cNvPr id="21" name="Picture 3"/>
            <p:cNvPicPr>
              <a:picLocks noChangeAspect="1" noChangeArrowheads="1"/>
            </p:cNvPicPr>
            <p:nvPr/>
          </p:nvPicPr>
          <p:blipFill>
            <a:blip r:embed="rId4"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3" name="矩形 12"/>
            <p:cNvSpPr>
              <a:spLocks noChangeArrowheads="1"/>
            </p:cNvSpPr>
            <p:nvPr/>
          </p:nvSpPr>
          <p:spPr bwMode="auto">
            <a:xfrm>
              <a:off x="4728680" y="519063"/>
              <a:ext cx="3486658" cy="461665"/>
            </a:xfrm>
            <a:prstGeom prst="rect">
              <a:avLst/>
            </a:prstGeom>
            <a:noFill/>
            <a:ln w="9525">
              <a:noFill/>
              <a:miter lim="800000"/>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UNICEF</a:t>
              </a:r>
              <a:endParaRPr lang="en-US" altLang="zh-CN" sz="2400" b="1" dirty="0" smtClean="0">
                <a:solidFill>
                  <a:srgbClr val="0070C0"/>
                </a:solidFill>
                <a:latin typeface="Helvetica" pitchFamily="34" charset="0"/>
                <a:ea typeface="Helvetica Neue"/>
                <a:cs typeface="Helvetica Neue"/>
              </a:endParaRPr>
            </a:p>
          </p:txBody>
        </p:sp>
      </p:grpSp>
      <p:pic>
        <p:nvPicPr>
          <p:cNvPr id="16" name="Picture 15" descr="logo_unicef2.jpg"/>
          <p:cNvPicPr>
            <a:picLocks noChangeAspect="1"/>
          </p:cNvPicPr>
          <p:nvPr/>
        </p:nvPicPr>
        <p:blipFill>
          <a:blip r:embed="rId5" cstate="print"/>
          <a:stretch>
            <a:fillRect/>
          </a:stretch>
        </p:blipFill>
        <p:spPr>
          <a:xfrm>
            <a:off x="6876256" y="1908551"/>
            <a:ext cx="1480036" cy="137643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1" cstate="print"/>
          <a:srcRect/>
          <a:stretch>
            <a:fillRect/>
          </a:stretch>
        </p:blipFill>
        <p:spPr bwMode="auto">
          <a:xfrm>
            <a:off x="500034" y="2564904"/>
            <a:ext cx="7802563" cy="287462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610013"/>
            <a:ext cx="7944745" cy="461665"/>
          </a:xfrm>
          <a:prstGeom prst="rect">
            <a:avLst/>
          </a:prstGeom>
        </p:spPr>
        <p:txBody>
          <a:bodyPr wrap="square">
            <a:spAutoFit/>
          </a:bodyPr>
          <a:lstStyle/>
          <a:p>
            <a:pPr eaLnBrk="0" hangingPunct="0">
              <a:defRPr/>
            </a:pPr>
            <a:r>
              <a:rPr lang="en-US" altLang="zh-CN" sz="2400" dirty="0">
                <a:latin typeface="Helvetica"/>
                <a:ea typeface="楷体_GB2312" panose="02010609030101010101" pitchFamily="49" charset="-122"/>
              </a:rPr>
              <a:t>2</a:t>
            </a:r>
            <a:r>
              <a:rPr lang="en-US" altLang="zh-CN" sz="2400" dirty="0" smtClean="0">
                <a:latin typeface="Helvetica"/>
                <a:ea typeface="楷体_GB2312" panose="02010609030101010101" pitchFamily="49" charset="-122"/>
              </a:rPr>
              <a:t>. What is UNICEF’s major task?</a:t>
            </a:r>
            <a:endParaRPr lang="en-US" altLang="zh-CN" sz="2400" dirty="0" smtClean="0">
              <a:latin typeface="Helvetica"/>
              <a:ea typeface="楷体_GB2312" panose="02010609030101010101" pitchFamily="49" charset="-122"/>
            </a:endParaRPr>
          </a:p>
        </p:txBody>
      </p:sp>
      <p:sp>
        <p:nvSpPr>
          <p:cNvPr id="20" name="矩形 19"/>
          <p:cNvSpPr/>
          <p:nvPr/>
        </p:nvSpPr>
        <p:spPr>
          <a:xfrm>
            <a:off x="1381098" y="2920876"/>
            <a:ext cx="6287246" cy="2308324"/>
          </a:xfrm>
          <a:prstGeom prst="rect">
            <a:avLst/>
          </a:prstGeom>
        </p:spPr>
        <p:txBody>
          <a:bodyPr wrap="square">
            <a:spAutoFit/>
          </a:bodyPr>
          <a:lstStyle/>
          <a:p>
            <a:r>
              <a:rPr lang="en-US" altLang="zh-CN" sz="2400" dirty="0" smtClean="0">
                <a:latin typeface="Helvetica"/>
                <a:ea typeface="楷体_GB2312" panose="02010609030101010101" pitchFamily="49" charset="-122"/>
              </a:rPr>
              <a:t>UNICEF provides long-term humanitarian</a:t>
            </a:r>
            <a:endParaRPr lang="en-US" altLang="zh-CN" sz="2400" dirty="0" smtClean="0">
              <a:latin typeface="Helvetica"/>
              <a:ea typeface="楷体_GB2312" panose="02010609030101010101" pitchFamily="49" charset="-122"/>
            </a:endParaRPr>
          </a:p>
          <a:p>
            <a:r>
              <a:rPr lang="en-US" altLang="zh-CN" sz="2400" dirty="0" smtClean="0">
                <a:latin typeface="Helvetica"/>
                <a:ea typeface="楷体_GB2312" panose="02010609030101010101" pitchFamily="49" charset="-122"/>
              </a:rPr>
              <a:t>and developmental assistance to children and mothers in developing countries. UNICEF’s programs emphasize developing community level services to promote the health and well-being of children.</a:t>
            </a:r>
            <a:endParaRPr lang="en-US" altLang="zh-CN" sz="2400" dirty="0" smtClean="0">
              <a:latin typeface="Helvetica"/>
              <a:ea typeface="楷体_GB2312" panose="02010609030101010101" pitchFamily="49" charset="-122"/>
            </a:endParaRPr>
          </a:p>
        </p:txBody>
      </p:sp>
      <p:grpSp>
        <p:nvGrpSpPr>
          <p:cNvPr id="16" name="Group 26"/>
          <p:cNvGrpSpPr/>
          <p:nvPr/>
        </p:nvGrpSpPr>
        <p:grpSpPr>
          <a:xfrm>
            <a:off x="-7938" y="9302"/>
            <a:ext cx="8223276" cy="1187450"/>
            <a:chOff x="-7938" y="-5350"/>
            <a:chExt cx="8223276" cy="1187450"/>
          </a:xfrm>
        </p:grpSpPr>
        <p:pic>
          <p:nvPicPr>
            <p:cNvPr id="18" name="Picture 3"/>
            <p:cNvPicPr>
              <a:picLocks noChangeAspect="1" noChangeArrowheads="1"/>
            </p:cNvPicPr>
            <p:nvPr/>
          </p:nvPicPr>
          <p:blipFill>
            <a:blip r:embed="rId2"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3" name="矩形 12"/>
            <p:cNvSpPr>
              <a:spLocks noChangeArrowheads="1"/>
            </p:cNvSpPr>
            <p:nvPr/>
          </p:nvSpPr>
          <p:spPr bwMode="auto">
            <a:xfrm>
              <a:off x="4728680" y="519063"/>
              <a:ext cx="3486658" cy="461665"/>
            </a:xfrm>
            <a:prstGeom prst="rect">
              <a:avLst/>
            </a:prstGeom>
            <a:noFill/>
            <a:ln w="9525">
              <a:noFill/>
              <a:miter lim="800000"/>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UNICEF</a:t>
              </a:r>
              <a:endParaRPr lang="en-US" altLang="zh-CN" sz="2400" b="1" dirty="0" smtClean="0">
                <a:solidFill>
                  <a:srgbClr val="0070C0"/>
                </a:solidFill>
                <a:latin typeface="Helvetica" pitchFamily="34" charset="0"/>
                <a:ea typeface="Helvetica Neue"/>
                <a:cs typeface="Helvetica Neue"/>
              </a:endParaRPr>
            </a:p>
          </p:txBody>
        </p:sp>
      </p:grpSp>
      <p:pic>
        <p:nvPicPr>
          <p:cNvPr id="24"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t01a2c91d718cdce0c7.png"/>
          <p:cNvPicPr>
            <a:picLocks noChangeAspect="1"/>
          </p:cNvPicPr>
          <p:nvPr/>
        </p:nvPicPr>
        <p:blipFill>
          <a:blip r:embed="rId5" cstate="print"/>
          <a:stretch>
            <a:fillRect/>
          </a:stretch>
        </p:blipFill>
        <p:spPr>
          <a:xfrm>
            <a:off x="7086582" y="4592467"/>
            <a:ext cx="1336552" cy="1336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1" cstate="print"/>
          <a:srcRect/>
          <a:stretch>
            <a:fillRect/>
          </a:stretch>
        </p:blipFill>
        <p:spPr bwMode="auto">
          <a:xfrm>
            <a:off x="500034" y="2564905"/>
            <a:ext cx="7802563" cy="288032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610013"/>
            <a:ext cx="7944745" cy="461665"/>
          </a:xfrm>
          <a:prstGeom prst="rect">
            <a:avLst/>
          </a:prstGeom>
        </p:spPr>
        <p:txBody>
          <a:bodyPr wrap="square">
            <a:spAutoFit/>
          </a:bodyPr>
          <a:lstStyle/>
          <a:p>
            <a:pPr eaLnBrk="0" hangingPunct="0"/>
            <a:r>
              <a:rPr lang="en-US" altLang="zh-CN" sz="2400" dirty="0" smtClean="0">
                <a:latin typeface="Helvetica" pitchFamily="34" charset="0"/>
                <a:ea typeface="楷体_GB2312" panose="02010609030101010101"/>
                <a:cs typeface="楷体_GB2312" panose="02010609030101010101"/>
              </a:rPr>
              <a:t>3.What is the role of UNICEF Ambassador of Goodwill?</a:t>
            </a:r>
            <a:endParaRPr lang="en-US" altLang="zh-CN" sz="2400" dirty="0">
              <a:latin typeface="Helvetica" pitchFamily="34" charset="0"/>
              <a:ea typeface="楷体_GB2312" panose="02010609030101010101"/>
              <a:cs typeface="楷体_GB2312" panose="02010609030101010101"/>
            </a:endParaRPr>
          </a:p>
        </p:txBody>
      </p:sp>
      <p:sp>
        <p:nvSpPr>
          <p:cNvPr id="20" name="矩形 19"/>
          <p:cNvSpPr/>
          <p:nvPr/>
        </p:nvSpPr>
        <p:spPr>
          <a:xfrm>
            <a:off x="1381098" y="3068960"/>
            <a:ext cx="6287246" cy="1938992"/>
          </a:xfrm>
          <a:prstGeom prst="rect">
            <a:avLst/>
          </a:prstGeom>
        </p:spPr>
        <p:txBody>
          <a:bodyPr wrap="square">
            <a:spAutoFit/>
          </a:bodyPr>
          <a:lstStyle/>
          <a:p>
            <a:r>
              <a:rPr lang="en-US" altLang="zh-CN" sz="2400" dirty="0" smtClean="0">
                <a:latin typeface="Helvetica"/>
                <a:ea typeface="楷体_GB2312" panose="02010609030101010101" pitchFamily="49" charset="-122"/>
              </a:rPr>
              <a:t>The role of Goodwill Ambassador</a:t>
            </a:r>
            <a:endParaRPr lang="en-US" altLang="zh-CN" sz="2400" dirty="0" smtClean="0">
              <a:latin typeface="Helvetica"/>
              <a:ea typeface="楷体_GB2312" panose="02010609030101010101" pitchFamily="49" charset="-122"/>
            </a:endParaRPr>
          </a:p>
          <a:p>
            <a:r>
              <a:rPr lang="en-US" altLang="zh-CN" sz="2400" dirty="0" smtClean="0">
                <a:latin typeface="Helvetica"/>
                <a:ea typeface="楷体_GB2312" panose="02010609030101010101" pitchFamily="49" charset="-122"/>
              </a:rPr>
              <a:t>allows celebrities with a demonstrated interest in UNICEF issues to use their fame to draw attention to important issues and create public awareness.</a:t>
            </a:r>
            <a:endParaRPr lang="en-US" altLang="zh-CN" sz="2400" dirty="0" smtClean="0">
              <a:latin typeface="Helvetica"/>
              <a:ea typeface="楷体_GB2312" panose="02010609030101010101" pitchFamily="49" charset="-122"/>
            </a:endParaRPr>
          </a:p>
        </p:txBody>
      </p:sp>
      <p:grpSp>
        <p:nvGrpSpPr>
          <p:cNvPr id="16" name="Group 26"/>
          <p:cNvGrpSpPr/>
          <p:nvPr/>
        </p:nvGrpSpPr>
        <p:grpSpPr>
          <a:xfrm>
            <a:off x="-7938" y="9302"/>
            <a:ext cx="8223276" cy="1187450"/>
            <a:chOff x="-7938" y="-5350"/>
            <a:chExt cx="8223276" cy="1187450"/>
          </a:xfrm>
        </p:grpSpPr>
        <p:pic>
          <p:nvPicPr>
            <p:cNvPr id="18" name="Picture 3"/>
            <p:cNvPicPr>
              <a:picLocks noChangeAspect="1" noChangeArrowheads="1"/>
            </p:cNvPicPr>
            <p:nvPr/>
          </p:nvPicPr>
          <p:blipFill>
            <a:blip r:embed="rId2"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a:t>
              </a:r>
              <a:r>
                <a:rPr lang="en-US" altLang="zh-CN" sz="2000" b="1" dirty="0" smtClean="0">
                  <a:solidFill>
                    <a:schemeClr val="bg1"/>
                  </a:solidFill>
                  <a:effectLst>
                    <a:outerShdw blurRad="38100" dist="38100" dir="2700000" algn="tl">
                      <a:srgbClr val="000000">
                        <a:alpha val="43137"/>
                      </a:srgbClr>
                    </a:outerShdw>
                  </a:effectLst>
                  <a:latin typeface="Comic Sans MS" panose="030F0702030302020204" pitchFamily="66" charset="0"/>
                  <a:ea typeface="+mn-ea"/>
                </a:rPr>
                <a:t>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23" name="矩形 12"/>
            <p:cNvSpPr>
              <a:spLocks noChangeArrowheads="1"/>
            </p:cNvSpPr>
            <p:nvPr/>
          </p:nvSpPr>
          <p:spPr bwMode="auto">
            <a:xfrm>
              <a:off x="4728680" y="519063"/>
              <a:ext cx="3486658" cy="461665"/>
            </a:xfrm>
            <a:prstGeom prst="rect">
              <a:avLst/>
            </a:prstGeom>
            <a:noFill/>
            <a:ln w="9525">
              <a:noFill/>
              <a:miter lim="800000"/>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UNICEF</a:t>
              </a:r>
              <a:endParaRPr lang="en-US" altLang="zh-CN" sz="2400" b="1" dirty="0" smtClean="0">
                <a:solidFill>
                  <a:srgbClr val="0070C0"/>
                </a:solidFill>
                <a:latin typeface="Helvetica" pitchFamily="34" charset="0"/>
                <a:ea typeface="Helvetica Neue"/>
                <a:cs typeface="Helvetica Neue"/>
              </a:endParaRPr>
            </a:p>
          </p:txBody>
        </p:sp>
      </p:grpSp>
      <p:pic>
        <p:nvPicPr>
          <p:cNvPr id="24"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134" y="62563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1" cstate="print"/>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p:spPr>
      </p:pic>
      <p:grpSp>
        <p:nvGrpSpPr>
          <p:cNvPr id="24" name="组合 23"/>
          <p:cNvGrpSpPr/>
          <p:nvPr/>
        </p:nvGrpSpPr>
        <p:grpSpPr>
          <a:xfrm>
            <a:off x="-14288" y="0"/>
            <a:ext cx="9158288" cy="6640513"/>
            <a:chOff x="-14288" y="0"/>
            <a:chExt cx="9158288" cy="6640513"/>
          </a:xfrm>
        </p:grpSpPr>
        <p:pic>
          <p:nvPicPr>
            <p:cNvPr id="169985" name="Picture 2"/>
            <p:cNvPicPr>
              <a:picLocks noChangeAspect="1" noChangeArrowheads="1"/>
            </p:cNvPicPr>
            <p:nvPr/>
          </p:nvPicPr>
          <p:blipFill>
            <a:blip r:embed="rId2"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2" cstate="print"/>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69994" name="Picture 2"/>
            <p:cNvPicPr>
              <a:picLocks noChangeAspect="1" noChangeArrowheads="1"/>
            </p:cNvPicPr>
            <p:nvPr/>
          </p:nvPicPr>
          <p:blipFill>
            <a:blip r:embed="rId2"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3"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 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2" name="TextBox 31">
              <a:hlinkClick r:id="rId4"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f</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4" name="TextBox 33">
              <a:hlinkClick r:id="rId5"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69999"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0" y="1209879"/>
              <a:ext cx="3433762" cy="668247"/>
              <a:chOff x="0" y="1209879"/>
              <a:chExt cx="3433762" cy="668247"/>
            </a:xfrm>
          </p:grpSpPr>
          <p:pic>
            <p:nvPicPr>
              <p:cNvPr id="21" name="Picture 3"/>
              <p:cNvPicPr>
                <a:picLocks noChangeAspect="1" noChangeArrowheads="1"/>
              </p:cNvPicPr>
              <p:nvPr/>
            </p:nvPicPr>
            <p:blipFill>
              <a:blip r:embed="rId8"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p:spPr>
          </p:pic>
          <p:sp>
            <p:nvSpPr>
              <p:cNvPr id="22" name="Rectangle 10"/>
              <p:cNvSpPr>
                <a:spLocks noChangeArrowheads="1"/>
              </p:cNvSpPr>
              <p:nvPr/>
            </p:nvSpPr>
            <p:spPr bwMode="auto">
              <a:xfrm>
                <a:off x="58446" y="1330529"/>
                <a:ext cx="3073394" cy="461962"/>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a:rPr>
                  <a:t> Text study</a:t>
                </a:r>
                <a:endParaRPr lang="en-US" altLang="zh-CN" sz="2400" dirty="0">
                  <a:solidFill>
                    <a:srgbClr val="000000"/>
                  </a:solidFill>
                  <a:latin typeface="Helvetica"/>
                </a:endParaRPr>
              </a:p>
            </p:txBody>
          </p:sp>
        </p:grpSp>
      </p:grpSp>
      <p:grpSp>
        <p:nvGrpSpPr>
          <p:cNvPr id="27" name="组合 26"/>
          <p:cNvGrpSpPr/>
          <p:nvPr/>
        </p:nvGrpSpPr>
        <p:grpSpPr>
          <a:xfrm>
            <a:off x="0" y="0"/>
            <a:ext cx="9252520" cy="708025"/>
            <a:chOff x="0" y="0"/>
            <a:chExt cx="9252520" cy="708025"/>
          </a:xfrm>
        </p:grpSpPr>
        <p:sp>
          <p:nvSpPr>
            <p:cNvPr id="2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9"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30" name="TextBox 29"/>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40953" y="3509385"/>
            <a:ext cx="7602947" cy="2151863"/>
            <a:chOff x="540953" y="3509385"/>
            <a:chExt cx="7602947" cy="2151863"/>
          </a:xfrm>
        </p:grpSpPr>
        <p:grpSp>
          <p:nvGrpSpPr>
            <p:cNvPr id="16" name="组合 15"/>
            <p:cNvGrpSpPr/>
            <p:nvPr/>
          </p:nvGrpSpPr>
          <p:grpSpPr>
            <a:xfrm>
              <a:off x="540953" y="3509385"/>
              <a:ext cx="7388633" cy="2151863"/>
              <a:chOff x="469515" y="4054782"/>
              <a:chExt cx="7388633" cy="2151863"/>
            </a:xfrm>
          </p:grpSpPr>
          <p:sp>
            <p:nvSpPr>
              <p:cNvPr id="11" name="圆角矩形 10"/>
              <p:cNvSpPr/>
              <p:nvPr/>
            </p:nvSpPr>
            <p:spPr>
              <a:xfrm>
                <a:off x="1270278" y="4563429"/>
                <a:ext cx="6587870" cy="164321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515" y="4054782"/>
                <a:ext cx="1317753"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hlinkClick r:id="rId2" action="ppaction://hlinksldjump"/>
              </p:cNvPr>
              <p:cNvSpPr txBox="1"/>
              <p:nvPr/>
            </p:nvSpPr>
            <p:spPr>
              <a:xfrm>
                <a:off x="715698" y="4563428"/>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sp>
          <p:nvSpPr>
            <p:cNvPr id="8" name="TextBox 7"/>
            <p:cNvSpPr txBox="1"/>
            <p:nvPr/>
          </p:nvSpPr>
          <p:spPr>
            <a:xfrm>
              <a:off x="1500166" y="4459788"/>
              <a:ext cx="6643734" cy="830997"/>
            </a:xfrm>
            <a:prstGeom prst="rect">
              <a:avLst/>
            </a:prstGeom>
            <a:noFill/>
          </p:spPr>
          <p:txBody>
            <a:bodyPr wrap="square" rtlCol="0">
              <a:spAutoFit/>
            </a:bodyPr>
            <a:lstStyle/>
            <a:p>
              <a:r>
                <a:rPr lang="en-US" altLang="zh-CN" sz="2400" kern="0" dirty="0" smtClean="0">
                  <a:latin typeface="Helvetica"/>
                </a:rPr>
                <a:t>The roles of an exemplary mother and a UNICEF Goodwill Ambassador.  </a:t>
              </a:r>
              <a:endParaRPr lang="zh-CN" altLang="en-US" sz="2400" kern="0" dirty="0" smtClean="0">
                <a:latin typeface="Helvetica"/>
              </a:endParaRPr>
            </a:p>
          </p:txBody>
        </p:sp>
      </p:grpSp>
      <p:sp>
        <p:nvSpPr>
          <p:cNvPr id="10" name="矩形 45"/>
          <p:cNvSpPr>
            <a:spLocks noChangeArrowheads="1"/>
          </p:cNvSpPr>
          <p:nvPr/>
        </p:nvSpPr>
        <p:spPr bwMode="auto">
          <a:xfrm>
            <a:off x="785785" y="1445875"/>
            <a:ext cx="7613677" cy="830997"/>
          </a:xfrm>
          <a:prstGeom prst="rect">
            <a:avLst/>
          </a:prstGeom>
          <a:noFill/>
          <a:ln w="9525">
            <a:noFill/>
            <a:miter lim="800000"/>
          </a:ln>
        </p:spPr>
        <p:txBody>
          <a:bodyPr wrap="square">
            <a:spAutoFit/>
          </a:bodyPr>
          <a:lstStyle/>
          <a:p>
            <a:pPr algn="just">
              <a:spcBef>
                <a:spcPct val="20000"/>
              </a:spcBef>
              <a:buClr>
                <a:srgbClr val="D16349"/>
              </a:buClr>
              <a:buSzPct val="85000"/>
            </a:pPr>
            <a:r>
              <a:rPr lang="en-US" altLang="zh-CN" sz="2400" dirty="0" smtClean="0">
                <a:solidFill>
                  <a:sysClr val="windowText" lastClr="000000"/>
                </a:solidFill>
                <a:latin typeface="Helvetica"/>
                <a:ea typeface="方正舒体" panose="02010601030101010101" charset="-122"/>
              </a:rPr>
              <a:t>Audrey Hepburn, as an actress, thrilled audiences with her ______________________________. (Para. 1)</a:t>
            </a:r>
            <a:endParaRPr lang="zh-CN" altLang="en-US" sz="2400" dirty="0" smtClean="0">
              <a:solidFill>
                <a:sysClr val="windowText" lastClr="000000"/>
              </a:solidFill>
              <a:latin typeface="Helvetica"/>
              <a:ea typeface="方正舒体" panose="02010601030101010101" charset="-122"/>
            </a:endParaRPr>
          </a:p>
        </p:txBody>
      </p:sp>
      <p:sp>
        <p:nvSpPr>
          <p:cNvPr id="5" name="TextBox 4"/>
          <p:cNvSpPr txBox="1">
            <a:spLocks noChangeArrowheads="1"/>
          </p:cNvSpPr>
          <p:nvPr/>
        </p:nvSpPr>
        <p:spPr bwMode="auto">
          <a:xfrm>
            <a:off x="1477366" y="1815206"/>
            <a:ext cx="5452088"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starring roles in noteworthy films</a:t>
            </a:r>
            <a:endParaRPr lang="zh-CN" altLang="en-US" sz="2400" b="1" kern="0" dirty="0" smtClean="0">
              <a:solidFill>
                <a:schemeClr val="accent6">
                  <a:lumMod val="75000"/>
                </a:schemeClr>
              </a:solidFill>
              <a:latin typeface="Helvetica"/>
            </a:endParaRPr>
          </a:p>
        </p:txBody>
      </p:sp>
      <p:sp>
        <p:nvSpPr>
          <p:cNvPr id="19" name="矩形 1"/>
          <p:cNvSpPr/>
          <p:nvPr/>
        </p:nvSpPr>
        <p:spPr>
          <a:xfrm>
            <a:off x="785785" y="2598003"/>
            <a:ext cx="7358115" cy="830997"/>
          </a:xfrm>
          <a:prstGeom prst="rect">
            <a:avLst/>
          </a:prstGeom>
        </p:spPr>
        <p:txBody>
          <a:bodyPr wrap="square">
            <a:spAutoFit/>
          </a:bodyPr>
          <a:lstStyle/>
          <a:p>
            <a:r>
              <a:rPr lang="en-US" altLang="zh-CN" sz="2400" dirty="0" smtClean="0">
                <a:latin typeface="Helvetica"/>
              </a:rPr>
              <a:t>Despite her success in the film domain, what role did she most prefer portraying? </a:t>
            </a:r>
            <a:r>
              <a:rPr lang="en-US" altLang="zh-CN" sz="2400" dirty="0" smtClean="0">
                <a:solidFill>
                  <a:sysClr val="windowText" lastClr="000000"/>
                </a:solidFill>
                <a:latin typeface="Helvetica"/>
                <a:ea typeface="方正舒体" panose="02010601030101010101" charset="-122"/>
              </a:rPr>
              <a:t>(Para. 2)</a:t>
            </a:r>
            <a:endParaRPr lang="zh-CN" altLang="en-US" sz="2400" dirty="0" smtClean="0">
              <a:latin typeface="Helvetica"/>
            </a:endParaRPr>
          </a:p>
        </p:txBody>
      </p:sp>
      <p:grpSp>
        <p:nvGrpSpPr>
          <p:cNvPr id="14" name="组合 9"/>
          <p:cNvGrpSpPr/>
          <p:nvPr/>
        </p:nvGrpSpPr>
        <p:grpSpPr bwMode="auto">
          <a:xfrm>
            <a:off x="-14288" y="-11748"/>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596" y="2243895"/>
            <a:ext cx="8352928" cy="3129321"/>
            <a:chOff x="428596" y="2027871"/>
            <a:chExt cx="8352928" cy="2957422"/>
          </a:xfrm>
        </p:grpSpPr>
        <p:pic>
          <p:nvPicPr>
            <p:cNvPr id="11"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596" y="2027871"/>
              <a:ext cx="8352928" cy="295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467351"/>
              <a:ext cx="6143668" cy="2116806"/>
            </a:xfrm>
            <a:prstGeom prst="rect">
              <a:avLst/>
            </a:prstGeom>
            <a:noFill/>
          </p:spPr>
          <p:txBody>
            <a:bodyPr wrap="square" rtlCol="0">
              <a:spAutoFit/>
            </a:bodyPr>
            <a:lstStyle/>
            <a:p>
              <a:pPr>
                <a:lnSpc>
                  <a:spcPct val="150000"/>
                </a:lnSpc>
              </a:pPr>
              <a:r>
                <a:rPr lang="en-US" altLang="zh-CN" sz="2400" dirty="0" smtClean="0">
                  <a:latin typeface="Helvetica"/>
                </a:rPr>
                <a:t>Audrey Hepburn was successful in the film domain, but she most preferred playing the roles of a mother and a UNICEF Goodwill Ambassador. </a:t>
              </a:r>
              <a:endParaRPr lang="en-US" altLang="zh-CN" sz="2400" dirty="0">
                <a:latin typeface="Helvetica"/>
              </a:endParaRP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anose="05020102010507070707" pitchFamily="18" charset="2"/>
              <a:buNone/>
              <a:defRPr/>
            </a:pPr>
            <a:r>
              <a:rPr lang="en-US" altLang="zh-CN" sz="2400" b="1" dirty="0" smtClean="0">
                <a:solidFill>
                  <a:sysClr val="windowText" lastClr="000000"/>
                </a:solidFill>
                <a:latin typeface="Helvetica"/>
                <a:ea typeface="方正舒体" panose="02010601030101010101" charset="-122"/>
              </a:rPr>
              <a:t>Part I — (</a:t>
            </a:r>
            <a:r>
              <a:rPr lang="en-US" altLang="zh-CN" sz="2400" b="1" dirty="0" err="1" smtClean="0">
                <a:solidFill>
                  <a:sysClr val="windowText" lastClr="000000"/>
                </a:solidFill>
                <a:latin typeface="Helvetica"/>
                <a:ea typeface="方正舒体" panose="02010601030101010101" charset="-122"/>
              </a:rPr>
              <a:t>Paras</a:t>
            </a:r>
            <a:r>
              <a:rPr lang="en-US" altLang="zh-CN" sz="2400" b="1" dirty="0" smtClean="0">
                <a:solidFill>
                  <a:sysClr val="windowText" lastClr="000000"/>
                </a:solidFill>
                <a:latin typeface="Helvetica"/>
                <a:ea typeface="方正舒体" panose="02010601030101010101" charset="-122"/>
              </a:rPr>
              <a:t>. 1- __)</a:t>
            </a:r>
            <a:endParaRPr lang="en-US" altLang="zh-CN" sz="2400" b="1" dirty="0">
              <a:solidFill>
                <a:sysClr val="windowText" lastClr="000000"/>
              </a:solidFill>
              <a:latin typeface="Helvetica"/>
              <a:ea typeface="方正舒体" panose="02010601030101010101" charset="-122"/>
            </a:endParaRPr>
          </a:p>
        </p:txBody>
      </p:sp>
      <p:sp>
        <p:nvSpPr>
          <p:cNvPr id="175118" name="Text Box 14"/>
          <p:cNvSpPr txBox="1">
            <a:spLocks noChangeArrowheads="1"/>
          </p:cNvSpPr>
          <p:nvPr/>
        </p:nvSpPr>
        <p:spPr bwMode="auto">
          <a:xfrm flipH="1">
            <a:off x="3781625" y="1500174"/>
            <a:ext cx="286319" cy="461665"/>
          </a:xfrm>
          <a:prstGeom prst="rect">
            <a:avLst/>
          </a:prstGeom>
          <a:noFill/>
          <a:ln w="9525">
            <a:noFill/>
            <a:miter lim="800000"/>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panose="02010601030101010101" charset="-122"/>
              </a:rPr>
              <a:t>2</a:t>
            </a:r>
            <a:endParaRPr lang="en-US" altLang="zh-CN" sz="2400" b="1" dirty="0">
              <a:solidFill>
                <a:schemeClr val="accent6">
                  <a:lumMod val="75000"/>
                </a:schemeClr>
              </a:solidFill>
              <a:latin typeface="Helvetica"/>
              <a:ea typeface="方正舒体" panose="02010601030101010101" charset="-122"/>
            </a:endParaRPr>
          </a:p>
        </p:txBody>
      </p:sp>
      <p:grpSp>
        <p:nvGrpSpPr>
          <p:cNvPr id="9" name="组合 9"/>
          <p:cNvGrpSpPr/>
          <p:nvPr/>
        </p:nvGrpSpPr>
        <p:grpSpPr bwMode="auto">
          <a:xfrm>
            <a:off x="-14288" y="-11748"/>
            <a:ext cx="8416926" cy="1152526"/>
            <a:chOff x="-14288" y="-27384"/>
            <a:chExt cx="8416678" cy="1152525"/>
          </a:xfrm>
        </p:grpSpPr>
        <p:sp>
          <p:nvSpPr>
            <p:cNvPr id="10" name="TextBox 9"/>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235106" y="2276872"/>
            <a:ext cx="8009303" cy="3947797"/>
            <a:chOff x="235106" y="1584006"/>
            <a:chExt cx="8009303" cy="3947797"/>
          </a:xfrm>
        </p:grpSpPr>
        <p:sp>
          <p:nvSpPr>
            <p:cNvPr id="12" name="TextBox 11"/>
            <p:cNvSpPr txBox="1"/>
            <p:nvPr/>
          </p:nvSpPr>
          <p:spPr>
            <a:xfrm>
              <a:off x="1679395" y="2232078"/>
              <a:ext cx="6493005" cy="3046988"/>
            </a:xfrm>
            <a:prstGeom prst="rect">
              <a:avLst/>
            </a:prstGeom>
            <a:noFill/>
          </p:spPr>
          <p:txBody>
            <a:bodyPr wrap="square" rtlCol="0">
              <a:spAutoFit/>
            </a:bodyPr>
            <a:lstStyle/>
            <a:p>
              <a:pPr>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 hungry and malnourished;</a:t>
              </a:r>
              <a:endParaRPr lang="en-US" altLang="zh-CN" sz="2400" dirty="0" smtClean="0">
                <a:solidFill>
                  <a:sysClr val="windowText" lastClr="000000"/>
                </a:solidFill>
                <a:latin typeface="Helvetica"/>
                <a:ea typeface="方正舒体" panose="02010601030101010101" charset="-122"/>
              </a:endParaRPr>
            </a:p>
            <a:p>
              <a:pPr>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 her family was bankrupted; </a:t>
              </a:r>
              <a:endParaRPr lang="en-US" altLang="zh-CN" sz="2400" dirty="0" smtClean="0">
                <a:solidFill>
                  <a:sysClr val="windowText" lastClr="000000"/>
                </a:solidFill>
                <a:latin typeface="Helvetica"/>
                <a:ea typeface="方正舒体" panose="02010601030101010101" charset="-122"/>
              </a:endParaRPr>
            </a:p>
            <a:p>
              <a:pPr>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 her father abandoned the family;  </a:t>
              </a:r>
              <a:endParaRPr lang="en-US" altLang="zh-CN" sz="2400" dirty="0" smtClean="0">
                <a:solidFill>
                  <a:sysClr val="windowText" lastClr="000000"/>
                </a:solidFill>
                <a:latin typeface="Helvetica"/>
                <a:ea typeface="方正舒体" panose="02010601030101010101" charset="-122"/>
              </a:endParaRPr>
            </a:p>
            <a:p>
              <a:pPr marL="182880" indent="-182880">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two of her uncles were taken captive and killed;</a:t>
              </a:r>
              <a:endParaRPr lang="en-US" altLang="zh-CN" sz="2400" dirty="0" smtClean="0">
                <a:solidFill>
                  <a:sysClr val="windowText" lastClr="000000"/>
                </a:solidFill>
                <a:latin typeface="Helvetica"/>
                <a:ea typeface="方正舒体" panose="02010601030101010101" charset="-122"/>
              </a:endParaRPr>
            </a:p>
            <a:p>
              <a:pPr>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 she was grabbed off the street by Nazis;</a:t>
              </a:r>
              <a:endParaRPr lang="en-US" altLang="zh-CN" sz="2400" dirty="0" smtClean="0">
                <a:solidFill>
                  <a:sysClr val="windowText" lastClr="000000"/>
                </a:solidFill>
                <a:latin typeface="Helvetica"/>
                <a:ea typeface="方正舒体" panose="02010601030101010101" charset="-122"/>
              </a:endParaRPr>
            </a:p>
            <a:p>
              <a:pPr>
                <a:buFont typeface="Arial" panose="020B0604020202020204" pitchFamily="34" charset="0"/>
                <a:buChar char="•"/>
              </a:pPr>
              <a:r>
                <a:rPr lang="en-US" altLang="zh-CN" sz="2400" dirty="0" smtClean="0">
                  <a:solidFill>
                    <a:sysClr val="windowText" lastClr="000000"/>
                  </a:solidFill>
                  <a:latin typeface="Helvetica"/>
                  <a:ea typeface="方正舒体" panose="02010601030101010101" charset="-122"/>
                </a:rPr>
                <a:t> she escaped and huddled in a cold, foul</a:t>
              </a:r>
              <a:endParaRPr lang="en-US" altLang="zh-CN" sz="2400" dirty="0" smtClean="0">
                <a:solidFill>
                  <a:sysClr val="windowText" lastClr="000000"/>
                </a:solidFill>
                <a:latin typeface="Helvetica"/>
                <a:ea typeface="方正舒体" panose="02010601030101010101" charset="-122"/>
              </a:endParaRPr>
            </a:p>
            <a:p>
              <a:pPr indent="182880"/>
              <a:r>
                <a:rPr lang="en-US" altLang="zh-CN" sz="2400" dirty="0" smtClean="0">
                  <a:solidFill>
                    <a:sysClr val="windowText" lastClr="000000"/>
                  </a:solidFill>
                  <a:latin typeface="Helvetica"/>
                  <a:ea typeface="方正舒体" panose="02010601030101010101" charset="-122"/>
                </a:rPr>
                <a:t>basement full of rats.</a:t>
              </a:r>
              <a:endParaRPr lang="en-US" altLang="zh-CN" sz="2400" dirty="0">
                <a:solidFill>
                  <a:sysClr val="windowText" lastClr="000000"/>
                </a:solidFill>
                <a:latin typeface="Helvetica"/>
                <a:ea typeface="方正舒体" panose="02010601030101010101" charset="-122"/>
              </a:endParaRPr>
            </a:p>
          </p:txBody>
        </p:sp>
        <p:grpSp>
          <p:nvGrpSpPr>
            <p:cNvPr id="3" name="Group 24"/>
            <p:cNvGrpSpPr/>
            <p:nvPr/>
          </p:nvGrpSpPr>
          <p:grpSpPr>
            <a:xfrm>
              <a:off x="235106" y="1584006"/>
              <a:ext cx="8009303" cy="3947797"/>
              <a:chOff x="235106" y="1584006"/>
              <a:chExt cx="8009303" cy="3947797"/>
            </a:xfrm>
          </p:grpSpPr>
          <p:sp>
            <p:nvSpPr>
              <p:cNvPr id="11" name="圆角矩形 5"/>
              <p:cNvSpPr/>
              <p:nvPr/>
            </p:nvSpPr>
            <p:spPr>
              <a:xfrm>
                <a:off x="850355" y="2088062"/>
                <a:ext cx="7394054" cy="344374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2" name="矩形 45"/>
          <p:cNvSpPr>
            <a:spLocks noChangeArrowheads="1"/>
          </p:cNvSpPr>
          <p:nvPr/>
        </p:nvSpPr>
        <p:spPr bwMode="auto">
          <a:xfrm>
            <a:off x="889742" y="1484784"/>
            <a:ext cx="7354667" cy="810478"/>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What did Audrey Hepburn suffer as a young girl in the war? (Para. 3)</a:t>
            </a:r>
            <a:endParaRPr lang="zh-CN" altLang="en-US" sz="2400" dirty="0">
              <a:solidFill>
                <a:sysClr val="windowText" lastClr="000000"/>
              </a:solidFill>
              <a:latin typeface="Helvetica"/>
              <a:ea typeface="方正舒体" panose="02010601030101010101" charset="-122"/>
            </a:endParaRPr>
          </a:p>
        </p:txBody>
      </p:sp>
      <p:grpSp>
        <p:nvGrpSpPr>
          <p:cNvPr id="13" name="组合 9"/>
          <p:cNvGrpSpPr/>
          <p:nvPr/>
        </p:nvGrpSpPr>
        <p:grpSpPr bwMode="auto">
          <a:xfrm>
            <a:off x="-14288" y="-1174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235106" y="2708919"/>
            <a:ext cx="8009303" cy="2160241"/>
            <a:chOff x="235106" y="1584006"/>
            <a:chExt cx="8009303" cy="2160241"/>
          </a:xfrm>
        </p:grpSpPr>
        <p:sp>
          <p:nvSpPr>
            <p:cNvPr id="12" name="TextBox 11"/>
            <p:cNvSpPr txBox="1"/>
            <p:nvPr/>
          </p:nvSpPr>
          <p:spPr>
            <a:xfrm>
              <a:off x="1679395" y="2471909"/>
              <a:ext cx="6393068" cy="830997"/>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panose="02010601030101010101" charset="-122"/>
                </a:rPr>
                <a:t>She refused to give up and ____________ those challenges.</a:t>
              </a:r>
              <a:endParaRPr lang="en-US" altLang="zh-CN" sz="2400" dirty="0" smtClean="0">
                <a:solidFill>
                  <a:sysClr val="windowText" lastClr="000000"/>
                </a:solidFill>
                <a:latin typeface="Helvetica"/>
                <a:ea typeface="方正舒体" panose="02010601030101010101" charset="-122"/>
              </a:endParaRPr>
            </a:p>
          </p:txBody>
        </p:sp>
        <p:grpSp>
          <p:nvGrpSpPr>
            <p:cNvPr id="3" name="Group 24"/>
            <p:cNvGrpSpPr/>
            <p:nvPr/>
          </p:nvGrpSpPr>
          <p:grpSpPr>
            <a:xfrm>
              <a:off x="235106" y="1584006"/>
              <a:ext cx="8009303" cy="2160241"/>
              <a:chOff x="235106" y="1584006"/>
              <a:chExt cx="8009303" cy="2160241"/>
            </a:xfrm>
          </p:grpSpPr>
          <p:sp>
            <p:nvSpPr>
              <p:cNvPr id="11" name="圆角矩形 5"/>
              <p:cNvSpPr/>
              <p:nvPr/>
            </p:nvSpPr>
            <p:spPr>
              <a:xfrm>
                <a:off x="850355" y="2088063"/>
                <a:ext cx="7394054" cy="16561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2" name="矩形 45"/>
          <p:cNvSpPr>
            <a:spLocks noChangeArrowheads="1"/>
          </p:cNvSpPr>
          <p:nvPr/>
        </p:nvSpPr>
        <p:spPr bwMode="auto">
          <a:xfrm>
            <a:off x="889742" y="1661899"/>
            <a:ext cx="7354667" cy="830997"/>
          </a:xfrm>
          <a:prstGeom prst="rect">
            <a:avLst/>
          </a:prstGeom>
          <a:noFill/>
          <a:ln w="9525">
            <a:noFill/>
            <a:miter lim="800000"/>
          </a:ln>
        </p:spPr>
        <p:txBody>
          <a:bodyPr wrap="square">
            <a:spAutoFit/>
          </a:bodyPr>
          <a:lstStyle/>
          <a:p>
            <a:r>
              <a:rPr lang="en-US" altLang="zh-CN" sz="2400" dirty="0" smtClean="0">
                <a:solidFill>
                  <a:sysClr val="windowText" lastClr="000000"/>
                </a:solidFill>
                <a:latin typeface="Helvetica"/>
                <a:ea typeface="方正舒体" panose="02010601030101010101" charset="-122"/>
              </a:rPr>
              <a:t>Confronted with the desperate reality of her life, what did Audrey Hepburn do? (Para. 4)</a:t>
            </a:r>
            <a:endParaRPr lang="zh-CN" altLang="en-US" sz="2400" dirty="0">
              <a:solidFill>
                <a:sysClr val="windowText" lastClr="000000"/>
              </a:solidFill>
              <a:latin typeface="Helvetica"/>
              <a:ea typeface="方正舒体" panose="02010601030101010101" charset="-122"/>
            </a:endParaRPr>
          </a:p>
        </p:txBody>
      </p:sp>
      <p:sp>
        <p:nvSpPr>
          <p:cNvPr id="13" name="矩形 24"/>
          <p:cNvSpPr/>
          <p:nvPr/>
        </p:nvSpPr>
        <p:spPr>
          <a:xfrm>
            <a:off x="5580112" y="3573016"/>
            <a:ext cx="2111016"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ea typeface="方正舒体" panose="02010601030101010101" charset="-122"/>
              </a:rPr>
              <a:t>transcended</a:t>
            </a:r>
            <a:endParaRPr lang="zh-CN" altLang="en-US" sz="2400" b="1" dirty="0" smtClean="0">
              <a:solidFill>
                <a:schemeClr val="accent6">
                  <a:lumMod val="75000"/>
                </a:schemeClr>
              </a:solidFill>
              <a:latin typeface="Helvetica"/>
              <a:ea typeface="方正舒体" panose="02010601030101010101" charset="-122"/>
            </a:endParaRPr>
          </a:p>
        </p:txBody>
      </p:sp>
      <p:grpSp>
        <p:nvGrpSpPr>
          <p:cNvPr id="14" name="组合 9"/>
          <p:cNvGrpSpPr/>
          <p:nvPr/>
        </p:nvGrpSpPr>
        <p:grpSpPr bwMode="auto">
          <a:xfrm>
            <a:off x="-14288" y="-1174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3059832" y="3364009"/>
            <a:ext cx="5184577" cy="2553891"/>
          </a:xfrm>
          <a:prstGeom prst="roundRect">
            <a:avLst/>
          </a:prstGeom>
          <a:ln w="28575"/>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As a young girl suffering from the war, Audrey confronted the desperate reality of her life, but she transcended those challenges.</a:t>
            </a:r>
            <a:endParaRPr lang="zh-CN" altLang="en-US" sz="2400" dirty="0">
              <a:solidFill>
                <a:sysClr val="windowText" lastClr="000000"/>
              </a:solidFill>
              <a:latin typeface="Helvetica"/>
              <a:ea typeface="方正舒体" panose="02010601030101010101" charset="-122"/>
            </a:endParaRPr>
          </a:p>
        </p:txBody>
      </p:sp>
      <p:grpSp>
        <p:nvGrpSpPr>
          <p:cNvPr id="14" name="Group 13"/>
          <p:cNvGrpSpPr/>
          <p:nvPr/>
        </p:nvGrpSpPr>
        <p:grpSpPr>
          <a:xfrm>
            <a:off x="4371817" y="1897475"/>
            <a:ext cx="2504439" cy="523415"/>
            <a:chOff x="3309061" y="1393419"/>
            <a:chExt cx="2608251" cy="523414"/>
          </a:xfrm>
        </p:grpSpPr>
        <p:sp>
          <p:nvSpPr>
            <p:cNvPr id="17" name="矩形 45"/>
            <p:cNvSpPr>
              <a:spLocks noChangeArrowheads="1"/>
            </p:cNvSpPr>
            <p:nvPr/>
          </p:nvSpPr>
          <p:spPr bwMode="auto">
            <a:xfrm>
              <a:off x="3480136" y="1465427"/>
              <a:ext cx="2266101" cy="451405"/>
            </a:xfrm>
            <a:prstGeom prst="rect">
              <a:avLst/>
            </a:prstGeom>
            <a:noFill/>
            <a:ln w="9525">
              <a:noFill/>
              <a:miter lim="800000"/>
            </a:ln>
          </p:spPr>
          <p:txBody>
            <a:bodyPr wrap="square">
              <a:spAutoFit/>
            </a:bodyPr>
            <a:lstStyle/>
            <a:p>
              <a:pPr algn="ctr">
                <a:lnSpc>
                  <a:spcPts val="2800"/>
                </a:lnSpc>
              </a:pPr>
              <a:r>
                <a:rPr lang="en-US" altLang="zh-CN" sz="2800" dirty="0" err="1" smtClean="0">
                  <a:solidFill>
                    <a:sysClr val="windowText" lastClr="000000"/>
                  </a:solidFill>
                  <a:latin typeface="Helvetica"/>
                  <a:ea typeface="方正舒体" panose="02010601030101010101" charset="-122"/>
                </a:rPr>
                <a:t>Paras</a:t>
              </a:r>
              <a:r>
                <a:rPr lang="en-US" altLang="zh-CN" sz="2800" dirty="0" smtClean="0">
                  <a:solidFill>
                    <a:sysClr val="windowText" lastClr="000000"/>
                  </a:solidFill>
                  <a:latin typeface="Helvetica"/>
                  <a:ea typeface="方正舒体" panose="02010601030101010101" charset="-122"/>
                </a:rPr>
                <a:t>. 3-4</a:t>
              </a:r>
              <a:endParaRPr lang="zh-CN" altLang="en-US" sz="2800" dirty="0">
                <a:solidFill>
                  <a:sysClr val="windowText" lastClr="000000"/>
                </a:solidFill>
                <a:latin typeface="Helvetica"/>
                <a:ea typeface="方正舒体" panose="02010601030101010101" charset="-122"/>
              </a:endParaRPr>
            </a:p>
          </p:txBody>
        </p:sp>
        <p:sp>
          <p:nvSpPr>
            <p:cNvPr id="18"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5408012" y="2579713"/>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Picture 8" descr="b0dbde398b96edf2fa5c5f2c5fde92e7495d42713d0a-mNJBfr_fw580.jpg"/>
          <p:cNvPicPr>
            <a:picLocks noChangeAspect="1"/>
          </p:cNvPicPr>
          <p:nvPr/>
        </p:nvPicPr>
        <p:blipFill>
          <a:blip r:embed="rId1" cstate="print"/>
          <a:srcRect t="7342" b="10897"/>
          <a:stretch>
            <a:fillRect/>
          </a:stretch>
        </p:blipFill>
        <p:spPr>
          <a:xfrm>
            <a:off x="683568" y="2132856"/>
            <a:ext cx="1940582" cy="2755661"/>
          </a:xfrm>
          <a:prstGeom prst="rect">
            <a:avLst/>
          </a:prstGeom>
          <a:ln>
            <a:noFill/>
          </a:ln>
          <a:effectLst>
            <a:outerShdw blurRad="190500" algn="tl" rotWithShape="0">
              <a:srgbClr val="000000">
                <a:alpha val="70000"/>
              </a:srgbClr>
            </a:outerShdw>
          </a:effectLst>
        </p:spPr>
      </p:pic>
      <p:grpSp>
        <p:nvGrpSpPr>
          <p:cNvPr id="10" name="组合 9"/>
          <p:cNvGrpSpPr/>
          <p:nvPr/>
        </p:nvGrpSpPr>
        <p:grpSpPr bwMode="auto">
          <a:xfrm>
            <a:off x="-14288" y="-1174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amond(i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235106" y="1844824"/>
            <a:ext cx="8009303" cy="1890747"/>
            <a:chOff x="235106" y="1584006"/>
            <a:chExt cx="8009303" cy="1890747"/>
          </a:xfrm>
        </p:grpSpPr>
        <p:sp>
          <p:nvSpPr>
            <p:cNvPr id="12" name="TextBox 11"/>
            <p:cNvSpPr txBox="1"/>
            <p:nvPr/>
          </p:nvSpPr>
          <p:spPr>
            <a:xfrm>
              <a:off x="1751403" y="2160070"/>
              <a:ext cx="6132965"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panose="02010601030101010101" charset="-122"/>
                </a:rPr>
                <a:t>She was spotted by a producer and eventually landed a role in the film </a:t>
              </a:r>
              <a:r>
                <a:rPr lang="en-US" altLang="zh-CN" sz="2400" b="1" i="1" dirty="0" smtClean="0">
                  <a:solidFill>
                    <a:srgbClr val="FF6600"/>
                  </a:solidFill>
                  <a:latin typeface="Helvetica"/>
                  <a:ea typeface="方正舒体" panose="02010601030101010101" charset="-122"/>
                </a:rPr>
                <a:t>Roman Holiday</a:t>
              </a:r>
              <a:r>
                <a:rPr lang="en-US" altLang="zh-CN" sz="2400" dirty="0" smtClean="0">
                  <a:solidFill>
                    <a:sysClr val="windowText" lastClr="000000"/>
                  </a:solidFill>
                  <a:latin typeface="Helvetica"/>
                  <a:ea typeface="方正舒体" panose="02010601030101010101" charset="-122"/>
                </a:rPr>
                <a:t>.</a:t>
              </a:r>
              <a:endParaRPr lang="en-US" altLang="zh-CN" sz="2400" dirty="0" smtClean="0">
                <a:solidFill>
                  <a:sysClr val="windowText" lastClr="000000"/>
                </a:solidFill>
                <a:latin typeface="Helvetica"/>
                <a:ea typeface="方正舒体" panose="02010601030101010101" charset="-122"/>
              </a:endParaRPr>
            </a:p>
          </p:txBody>
        </p:sp>
        <p:grpSp>
          <p:nvGrpSpPr>
            <p:cNvPr id="3" name="Group 24"/>
            <p:cNvGrpSpPr/>
            <p:nvPr/>
          </p:nvGrpSpPr>
          <p:grpSpPr>
            <a:xfrm>
              <a:off x="235106" y="1584006"/>
              <a:ext cx="8009303" cy="1890747"/>
              <a:chOff x="235106" y="1584006"/>
              <a:chExt cx="8009303" cy="1890747"/>
            </a:xfrm>
          </p:grpSpPr>
          <p:sp>
            <p:nvSpPr>
              <p:cNvPr id="11" name="圆角矩形 5"/>
              <p:cNvSpPr/>
              <p:nvPr/>
            </p:nvSpPr>
            <p:spPr>
              <a:xfrm>
                <a:off x="850355" y="2088063"/>
                <a:ext cx="7394054" cy="138669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2" name="矩形 45"/>
          <p:cNvSpPr>
            <a:spLocks noChangeArrowheads="1"/>
          </p:cNvSpPr>
          <p:nvPr/>
        </p:nvSpPr>
        <p:spPr bwMode="auto">
          <a:xfrm>
            <a:off x="889742" y="1250370"/>
            <a:ext cx="7354667" cy="810478"/>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How did Audrey Hepburn start her movie career? (Para. 5)</a:t>
            </a:r>
            <a:endParaRPr lang="zh-CN" altLang="en-US" sz="2400" dirty="0">
              <a:solidFill>
                <a:sysClr val="windowText" lastClr="000000"/>
              </a:solidFill>
              <a:latin typeface="Helvetica"/>
              <a:ea typeface="方正舒体" panose="02010601030101010101" charset="-122"/>
            </a:endParaRPr>
          </a:p>
        </p:txBody>
      </p:sp>
      <p:sp>
        <p:nvSpPr>
          <p:cNvPr id="29" name="矩形 45"/>
          <p:cNvSpPr>
            <a:spLocks noChangeArrowheads="1"/>
          </p:cNvSpPr>
          <p:nvPr/>
        </p:nvSpPr>
        <p:spPr bwMode="auto">
          <a:xfrm>
            <a:off x="785785" y="4049241"/>
            <a:ext cx="7613677" cy="1938992"/>
          </a:xfrm>
          <a:prstGeom prst="rect">
            <a:avLst/>
          </a:prstGeom>
          <a:ln w="28575"/>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400" dirty="0" smtClean="0">
                <a:solidFill>
                  <a:sysClr val="windowText" lastClr="000000"/>
                </a:solidFill>
                <a:latin typeface="Helvetica"/>
                <a:ea typeface="方正舒体" panose="02010601030101010101" charset="-122"/>
              </a:rPr>
              <a:t>Audrey Hepburn was ___________ to an internationally famous movie star. Though she got sufferings in life, she never let her sadness _________</a:t>
            </a:r>
            <a:endParaRPr lang="en-US" altLang="zh-CN" sz="2400" dirty="0" smtClean="0">
              <a:solidFill>
                <a:sysClr val="windowText" lastClr="000000"/>
              </a:solidFill>
              <a:latin typeface="Helvetica"/>
              <a:ea typeface="方正舒体" panose="02010601030101010101" charset="-122"/>
            </a:endParaRPr>
          </a:p>
          <a:p>
            <a:r>
              <a:rPr lang="en-US" altLang="zh-CN" sz="2400" dirty="0" smtClean="0">
                <a:solidFill>
                  <a:sysClr val="windowText" lastClr="000000"/>
                </a:solidFill>
                <a:latin typeface="Helvetica"/>
                <a:ea typeface="方正舒体" panose="02010601030101010101" charset="-122"/>
              </a:rPr>
              <a:t>her or __________ her hope for a brighter future. (Para. 6)</a:t>
            </a:r>
            <a:endParaRPr lang="zh-CN" altLang="en-US" sz="2400" dirty="0" smtClean="0">
              <a:solidFill>
                <a:sysClr val="windowText" lastClr="000000"/>
              </a:solidFill>
              <a:latin typeface="Helvetica"/>
              <a:ea typeface="方正舒体" panose="02010601030101010101" charset="-122"/>
            </a:endParaRPr>
          </a:p>
        </p:txBody>
      </p:sp>
      <p:sp>
        <p:nvSpPr>
          <p:cNvPr id="30" name="TextBox 29"/>
          <p:cNvSpPr txBox="1">
            <a:spLocks noChangeArrowheads="1"/>
          </p:cNvSpPr>
          <p:nvPr/>
        </p:nvSpPr>
        <p:spPr bwMode="auto">
          <a:xfrm>
            <a:off x="3729938" y="4049241"/>
            <a:ext cx="2376264"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transformed</a:t>
            </a:r>
            <a:endParaRPr lang="zh-CN" altLang="en-US" sz="2400" b="1" kern="0" dirty="0" smtClean="0">
              <a:solidFill>
                <a:schemeClr val="accent6">
                  <a:lumMod val="75000"/>
                </a:schemeClr>
              </a:solidFill>
              <a:latin typeface="Helvetica"/>
            </a:endParaRPr>
          </a:p>
        </p:txBody>
      </p:sp>
      <p:sp>
        <p:nvSpPr>
          <p:cNvPr id="31" name="TextBox 30"/>
          <p:cNvSpPr txBox="1">
            <a:spLocks noChangeArrowheads="1"/>
          </p:cNvSpPr>
          <p:nvPr/>
        </p:nvSpPr>
        <p:spPr bwMode="auto">
          <a:xfrm>
            <a:off x="6732239" y="4753285"/>
            <a:ext cx="1728193"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overcome</a:t>
            </a:r>
            <a:endParaRPr lang="zh-CN" altLang="en-US" sz="2400" b="1" kern="0" dirty="0" smtClean="0">
              <a:solidFill>
                <a:schemeClr val="accent6">
                  <a:lumMod val="75000"/>
                </a:schemeClr>
              </a:solidFill>
              <a:latin typeface="Helvetica"/>
            </a:endParaRPr>
          </a:p>
        </p:txBody>
      </p:sp>
      <p:sp>
        <p:nvSpPr>
          <p:cNvPr id="32" name="TextBox 31"/>
          <p:cNvSpPr txBox="1">
            <a:spLocks noChangeArrowheads="1"/>
          </p:cNvSpPr>
          <p:nvPr/>
        </p:nvSpPr>
        <p:spPr bwMode="auto">
          <a:xfrm>
            <a:off x="1751403" y="5156224"/>
            <a:ext cx="1812485"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jeopardize</a:t>
            </a:r>
            <a:endParaRPr lang="zh-CN" altLang="en-US" sz="2400" b="1" kern="0" dirty="0" smtClean="0">
              <a:solidFill>
                <a:schemeClr val="accent6">
                  <a:lumMod val="75000"/>
                </a:schemeClr>
              </a:solidFill>
              <a:latin typeface="Helvetica"/>
            </a:endParaRPr>
          </a:p>
        </p:txBody>
      </p:sp>
      <p:grpSp>
        <p:nvGrpSpPr>
          <p:cNvPr id="17" name="组合 9"/>
          <p:cNvGrpSpPr/>
          <p:nvPr/>
        </p:nvGrpSpPr>
        <p:grpSpPr bwMode="auto">
          <a:xfrm>
            <a:off x="-14288" y="-11748"/>
            <a:ext cx="8416926" cy="1152526"/>
            <a:chOff x="-14288" y="-27384"/>
            <a:chExt cx="8416678" cy="1152525"/>
          </a:xfrm>
        </p:grpSpPr>
        <p:sp>
          <p:nvSpPr>
            <p:cNvPr id="18" name="TextBox 17"/>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1"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5496" y="2564904"/>
            <a:ext cx="2379663" cy="771525"/>
          </a:xfrm>
        </p:spPr>
        <p:txBody>
          <a:bodyPr>
            <a:normAutofit/>
          </a:bodyPr>
          <a:lstStyle/>
          <a:p>
            <a:pPr algn="l" eaLnBrk="1" hangingPunct="1">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endParaRPr lang="en-US" altLang="zh-CN" b="1" baseline="30000" dirty="0" smtClean="0">
              <a:solidFill>
                <a:srgbClr val="FF6600"/>
              </a:solidFill>
            </a:endParaRP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4400"/>
            <a:ext cx="3597990" cy="708025"/>
            <a:chOff x="238125" y="914400"/>
            <a:chExt cx="3597990" cy="708025"/>
          </a:xfrm>
        </p:grpSpPr>
        <p:sp>
          <p:nvSpPr>
            <p:cNvPr id="137224" name="TextBox 7"/>
            <p:cNvSpPr txBox="1">
              <a:spLocks noChangeArrowheads="1"/>
            </p:cNvSpPr>
            <p:nvPr/>
          </p:nvSpPr>
          <p:spPr bwMode="auto">
            <a:xfrm>
              <a:off x="762000" y="914400"/>
              <a:ext cx="762000" cy="708025"/>
            </a:xfrm>
            <a:prstGeom prst="rect">
              <a:avLst/>
            </a:prstGeom>
            <a:noFill/>
            <a:ln w="9525">
              <a:noFill/>
              <a:miter lim="800000"/>
            </a:ln>
          </p:spPr>
          <p:txBody>
            <a:bodyPr>
              <a:spAutoFit/>
            </a:bodyPr>
            <a:lstStyle/>
            <a:p>
              <a:r>
                <a:rPr lang="en-US" altLang="zh-CN" sz="4000" b="1" i="1" dirty="0" smtClean="0">
                  <a:latin typeface="Helvetica"/>
                  <a:ea typeface="Arial Unicode MS" panose="020B0604020202020204" charset="-122"/>
                  <a:cs typeface="Helvetica Neue"/>
                </a:rPr>
                <a:t>3</a:t>
              </a:r>
              <a:endParaRPr lang="en-US" altLang="zh-CN" sz="4000" dirty="0">
                <a:latin typeface="Helvetica"/>
                <a:ea typeface="Arial Unicode MS" panose="020B0604020202020204" charset="-122"/>
                <a:cs typeface="Helvetica Neue"/>
              </a:endParaRPr>
            </a:p>
          </p:txBody>
        </p:sp>
        <p:sp>
          <p:nvSpPr>
            <p:cNvPr id="9" name="TextBox 8"/>
            <p:cNvSpPr txBox="1"/>
            <p:nvPr/>
          </p:nvSpPr>
          <p:spPr>
            <a:xfrm>
              <a:off x="1763688" y="1052736"/>
              <a:ext cx="2072427" cy="523220"/>
            </a:xfrm>
            <a:prstGeom prst="rect">
              <a:avLst/>
            </a:prstGeom>
            <a:noFill/>
          </p:spPr>
          <p:txBody>
            <a:bodyPr wrap="none">
              <a:spAutoFit/>
            </a:bodyPr>
            <a:lstStyle/>
            <a:p>
              <a:pPr>
                <a:defRPr/>
              </a:pPr>
              <a:r>
                <a:rPr lang="en-US" altLang="zh-CN" sz="2800" dirty="0" smtClean="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charset="-122"/>
                  <a:cs typeface="Helvetica Neue"/>
                </a:rPr>
                <a:t>Life stores</a:t>
              </a:r>
              <a:endParaRPr lang="en-US" altLang="zh-CN" sz="2800" b="1" dirty="0">
                <a:effectLst>
                  <a:glow rad="101600">
                    <a:schemeClr val="tx1">
                      <a:alpha val="60000"/>
                    </a:schemeClr>
                  </a:glow>
                </a:effectLst>
                <a:latin typeface="Helvetica Neue"/>
                <a:ea typeface="Arial Unicode MS" panose="020B0604020202020204" charset="-122"/>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r>
                <a:rPr lang="en-US" altLang="zh-CN" sz="1600" b="1" i="1">
                  <a:latin typeface="Helvetica"/>
                  <a:ea typeface="Helvetica Neue"/>
                  <a:cs typeface="Helvetica Neue"/>
                </a:rPr>
                <a:t>UNIT</a:t>
              </a:r>
              <a:endParaRPr lang="en-US" altLang="zh-CN" sz="1600" b="1" i="1">
                <a:latin typeface="Helvetica"/>
                <a:ea typeface="Helvetica Neue"/>
                <a:cs typeface="Helvetica Neue"/>
              </a:endParaRP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270399" y="2037545"/>
            <a:ext cx="5037906" cy="933589"/>
          </a:xfrm>
          <a:prstGeom prst="rect">
            <a:avLst/>
          </a:prstGeom>
          <a:noFill/>
          <a:ln w="9525">
            <a:noFill/>
            <a:miter lim="800000"/>
          </a:ln>
          <a:effectLst>
            <a:outerShdw sx="1000" sy="1000" algn="ctr" rotWithShape="0">
              <a:schemeClr val="tx2"/>
            </a:outerShdw>
          </a:effectLst>
        </p:spPr>
        <p:txBody>
          <a:bodyPr wrap="square">
            <a:spAutoFit/>
          </a:bodyPr>
          <a:lstStyle/>
          <a:p>
            <a:pPr latinLnBrk="1">
              <a:lnSpc>
                <a:spcPts val="2500"/>
              </a:lnSpc>
              <a:spcBef>
                <a:spcPct val="50000"/>
              </a:spcBef>
              <a:defRPr/>
            </a:pPr>
            <a:r>
              <a:rPr lang="en-US" altLang="zh-CN" sz="2600" b="1" dirty="0" smtClean="0">
                <a:latin typeface="Helvetica"/>
                <a:ea typeface="Gulim" panose="020B0600000101010101" pitchFamily="34" charset="-127"/>
              </a:rPr>
              <a:t>Audrey Hepburn </a:t>
            </a:r>
            <a:endParaRPr lang="en-US" altLang="zh-CN" sz="2600" b="1" dirty="0" smtClean="0">
              <a:latin typeface="Helvetica"/>
              <a:ea typeface="Gulim" panose="020B0600000101010101" pitchFamily="34" charset="-127"/>
            </a:endParaRPr>
          </a:p>
          <a:p>
            <a:pPr latinLnBrk="1">
              <a:lnSpc>
                <a:spcPts val="2500"/>
              </a:lnSpc>
              <a:spcBef>
                <a:spcPct val="50000"/>
              </a:spcBef>
              <a:defRPr/>
            </a:pPr>
            <a:r>
              <a:rPr lang="en-US" altLang="zh-CN" sz="2600" b="1" dirty="0" smtClean="0">
                <a:latin typeface="Helvetica"/>
                <a:ea typeface="Gulim" panose="020B0600000101010101" pitchFamily="34" charset="-127"/>
              </a:rPr>
              <a:t>— A true angel in this world</a:t>
            </a:r>
            <a:endParaRPr lang="en-US" altLang="zh-CN" sz="2600" b="1" dirty="0" smtClean="0">
              <a:latin typeface="Helvetica"/>
              <a:ea typeface="Gulim" panose="020B0600000101010101" pitchFamily="34" charset="-127"/>
            </a:endParaRPr>
          </a:p>
        </p:txBody>
      </p:sp>
      <p:cxnSp>
        <p:nvCxnSpPr>
          <p:cNvPr id="45" name="Straight Connector 44"/>
          <p:cNvCxnSpPr/>
          <p:nvPr/>
        </p:nvCxnSpPr>
        <p:spPr>
          <a:xfrm>
            <a:off x="142844" y="3009900"/>
            <a:ext cx="8676000" cy="1588"/>
          </a:xfrm>
          <a:prstGeom prst="line">
            <a:avLst/>
          </a:prstGeom>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2"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3"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grpSp>
        <p:nvGrpSpPr>
          <p:cNvPr id="31" name="组合 30"/>
          <p:cNvGrpSpPr/>
          <p:nvPr/>
        </p:nvGrpSpPr>
        <p:grpSpPr>
          <a:xfrm>
            <a:off x="2700338" y="3663305"/>
            <a:ext cx="6264150" cy="830997"/>
            <a:chOff x="2700338" y="3663305"/>
            <a:chExt cx="5736399" cy="830997"/>
          </a:xfrm>
        </p:grpSpPr>
        <p:sp>
          <p:nvSpPr>
            <p:cNvPr id="27" name="椭圆 26"/>
            <p:cNvSpPr/>
            <p:nvPr/>
          </p:nvSpPr>
          <p:spPr bwMode="auto">
            <a:xfrm>
              <a:off x="2700338" y="3817938"/>
              <a:ext cx="144462" cy="142875"/>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3" name="Rectangle 6"/>
            <p:cNvSpPr>
              <a:spLocks noChangeArrowheads="1"/>
            </p:cNvSpPr>
            <p:nvPr/>
          </p:nvSpPr>
          <p:spPr bwMode="auto">
            <a:xfrm>
              <a:off x="2856488" y="3663305"/>
              <a:ext cx="5580249" cy="830997"/>
            </a:xfrm>
            <a:prstGeom prst="rect">
              <a:avLst/>
            </a:prstGeom>
            <a:noFill/>
            <a:ln w="9525">
              <a:noFill/>
              <a:miter lim="800000"/>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Audrey Hepburn’s life story</a:t>
              </a:r>
              <a:endParaRPr lang="en-US" altLang="zh-CN" sz="2400" dirty="0">
                <a:solidFill>
                  <a:srgbClr val="000000"/>
                </a:solidFill>
                <a:latin typeface="Helvetica"/>
              </a:endParaRPr>
            </a:p>
          </p:txBody>
        </p:sp>
      </p:grpSp>
      <p:grpSp>
        <p:nvGrpSpPr>
          <p:cNvPr id="32" name="组合 31"/>
          <p:cNvGrpSpPr/>
          <p:nvPr/>
        </p:nvGrpSpPr>
        <p:grpSpPr>
          <a:xfrm>
            <a:off x="2700338" y="4221088"/>
            <a:ext cx="5308505" cy="461963"/>
            <a:chOff x="2700338" y="4159250"/>
            <a:chExt cx="5308505" cy="461963"/>
          </a:xfrm>
        </p:grpSpPr>
        <p:grpSp>
          <p:nvGrpSpPr>
            <p:cNvPr id="10" name="组合 32"/>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fully understand the text</a:t>
              </a:r>
              <a:endParaRPr lang="en-US" altLang="zh-CN" sz="2400" dirty="0">
                <a:solidFill>
                  <a:srgbClr val="000000"/>
                </a:solidFill>
                <a:latin typeface="Helvetica"/>
              </a:endParaRPr>
            </a:p>
          </p:txBody>
        </p:sp>
      </p:grpSp>
      <p:grpSp>
        <p:nvGrpSpPr>
          <p:cNvPr id="36" name="组合 35"/>
          <p:cNvGrpSpPr/>
          <p:nvPr/>
        </p:nvGrpSpPr>
        <p:grpSpPr>
          <a:xfrm>
            <a:off x="2699792" y="4721452"/>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a:rPr>
                <a:t>To apply the phrases and patterns</a:t>
              </a:r>
              <a:endParaRPr lang="en-US" altLang="zh-CN" sz="2400" dirty="0" smtClean="0">
                <a:solidFill>
                  <a:srgbClr val="000000"/>
                </a:solidFill>
                <a:latin typeface="Helvetica"/>
              </a:endParaRPr>
            </a:p>
          </p:txBody>
        </p:sp>
        <p:sp>
          <p:nvSpPr>
            <p:cNvPr id="26" name="椭圆 25"/>
            <p:cNvSpPr/>
            <p:nvPr/>
          </p:nvSpPr>
          <p:spPr bwMode="auto">
            <a:xfrm>
              <a:off x="2699792" y="4798293"/>
              <a:ext cx="144462" cy="142875"/>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292956"/>
            <a:ext cx="6444208" cy="461665"/>
            <a:chOff x="2699792" y="5118283"/>
            <a:chExt cx="6444208" cy="461665"/>
          </a:xfrm>
        </p:grpSpPr>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essay writing skill</a:t>
              </a:r>
              <a:endParaRPr lang="en-US" altLang="zh-CN" sz="2400" dirty="0" smtClean="0">
                <a:solidFill>
                  <a:srgbClr val="000000"/>
                </a:solidFill>
                <a:latin typeface="Helvetica"/>
              </a:endParaRPr>
            </a:p>
          </p:txBody>
        </p:sp>
        <p:sp>
          <p:nvSpPr>
            <p:cNvPr id="29" name="椭圆 28"/>
            <p:cNvSpPr/>
            <p:nvPr/>
          </p:nvSpPr>
          <p:spPr bwMode="auto">
            <a:xfrm>
              <a:off x="2699792" y="5302349"/>
              <a:ext cx="144462" cy="142875"/>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1115615" y="3429000"/>
            <a:ext cx="4464497" cy="2553891"/>
          </a:xfrm>
          <a:prstGeom prst="roundRect">
            <a:avLst/>
          </a:prstGeom>
          <a:ln w="28575"/>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After the war, Audrey immigrated to London and grew to be an internationally famous movie star.</a:t>
            </a:r>
            <a:endParaRPr lang="zh-CN" altLang="en-US" sz="2400" dirty="0" smtClean="0">
              <a:solidFill>
                <a:sysClr val="windowText" lastClr="000000"/>
              </a:solidFill>
              <a:latin typeface="Helvetica"/>
              <a:ea typeface="方正舒体" panose="02010601030101010101" charset="-122"/>
            </a:endParaRPr>
          </a:p>
        </p:txBody>
      </p:sp>
      <p:grpSp>
        <p:nvGrpSpPr>
          <p:cNvPr id="2" name="Group 13"/>
          <p:cNvGrpSpPr/>
          <p:nvPr/>
        </p:nvGrpSpPr>
        <p:grpSpPr>
          <a:xfrm>
            <a:off x="2051720" y="1897474"/>
            <a:ext cx="2504439" cy="523414"/>
            <a:chOff x="3309061" y="1393418"/>
            <a:chExt cx="2608251" cy="523414"/>
          </a:xfrm>
        </p:grpSpPr>
        <p:sp>
          <p:nvSpPr>
            <p:cNvPr id="17" name="矩形 45"/>
            <p:cNvSpPr>
              <a:spLocks noChangeArrowheads="1"/>
            </p:cNvSpPr>
            <p:nvPr/>
          </p:nvSpPr>
          <p:spPr bwMode="auto">
            <a:xfrm>
              <a:off x="3480136" y="1465426"/>
              <a:ext cx="2266101" cy="451406"/>
            </a:xfrm>
            <a:prstGeom prst="rect">
              <a:avLst/>
            </a:prstGeom>
            <a:noFill/>
            <a:ln w="9525">
              <a:noFill/>
              <a:miter lim="800000"/>
            </a:ln>
          </p:spPr>
          <p:txBody>
            <a:bodyPr wrap="square">
              <a:spAutoFit/>
            </a:bodyPr>
            <a:lstStyle/>
            <a:p>
              <a:pPr algn="ctr">
                <a:lnSpc>
                  <a:spcPts val="2800"/>
                </a:lnSpc>
              </a:pPr>
              <a:r>
                <a:rPr lang="en-US" altLang="zh-CN" sz="2800" dirty="0" err="1" smtClean="0">
                  <a:solidFill>
                    <a:sysClr val="windowText" lastClr="000000"/>
                  </a:solidFill>
                  <a:latin typeface="Helvetica"/>
                  <a:ea typeface="方正舒体" panose="02010601030101010101" charset="-122"/>
                </a:rPr>
                <a:t>Paras</a:t>
              </a:r>
              <a:r>
                <a:rPr lang="en-US" altLang="zh-CN" sz="2800" dirty="0" smtClean="0">
                  <a:solidFill>
                    <a:sysClr val="windowText" lastClr="000000"/>
                  </a:solidFill>
                  <a:latin typeface="Helvetica"/>
                  <a:ea typeface="方正舒体" panose="02010601030101010101" charset="-122"/>
                </a:rPr>
                <a:t>. 5-6</a:t>
              </a:r>
              <a:endParaRPr lang="zh-CN" altLang="en-US" sz="2800" dirty="0">
                <a:solidFill>
                  <a:sysClr val="windowText" lastClr="000000"/>
                </a:solidFill>
                <a:latin typeface="Helvetica"/>
                <a:ea typeface="方正舒体" panose="02010601030101010101" charset="-122"/>
              </a:endParaRPr>
            </a:p>
          </p:txBody>
        </p:sp>
        <p:sp>
          <p:nvSpPr>
            <p:cNvPr id="18" name="圆角矩形 5"/>
            <p:cNvSpPr/>
            <p:nvPr/>
          </p:nvSpPr>
          <p:spPr>
            <a:xfrm>
              <a:off x="3309061"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3087915" y="2579713"/>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Picture 8" descr="14-1211151640223M.jpg"/>
          <p:cNvPicPr>
            <a:picLocks noChangeAspect="1"/>
          </p:cNvPicPr>
          <p:nvPr/>
        </p:nvPicPr>
        <p:blipFill>
          <a:blip r:embed="rId1" cstate="print"/>
          <a:stretch>
            <a:fillRect/>
          </a:stretch>
        </p:blipFill>
        <p:spPr>
          <a:xfrm>
            <a:off x="6056215" y="2041490"/>
            <a:ext cx="2332209" cy="33317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0" name="组合 9"/>
          <p:cNvGrpSpPr/>
          <p:nvPr/>
        </p:nvGrpSpPr>
        <p:grpSpPr bwMode="auto">
          <a:xfrm>
            <a:off x="-14288" y="-1174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899591" y="3648283"/>
            <a:ext cx="6840761" cy="1940957"/>
          </a:xfrm>
          <a:prstGeom prst="roundRect">
            <a:avLst/>
          </a:prstGeom>
          <a:ln w="28575"/>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After becoming famous and wealthy, Audrey remained a _________, ________ and ______________  woman.</a:t>
            </a:r>
            <a:endParaRPr lang="zh-CN" altLang="en-US" sz="2400" dirty="0" smtClean="0">
              <a:solidFill>
                <a:sysClr val="windowText" lastClr="000000"/>
              </a:solidFill>
              <a:latin typeface="Helvetica"/>
              <a:ea typeface="方正舒体" panose="02010601030101010101" charset="-122"/>
            </a:endParaRPr>
          </a:p>
        </p:txBody>
      </p:sp>
      <p:grpSp>
        <p:nvGrpSpPr>
          <p:cNvPr id="2" name="Group 13"/>
          <p:cNvGrpSpPr/>
          <p:nvPr/>
        </p:nvGrpSpPr>
        <p:grpSpPr>
          <a:xfrm>
            <a:off x="2859649" y="1897474"/>
            <a:ext cx="2504439" cy="523414"/>
            <a:chOff x="3309061" y="1393418"/>
            <a:chExt cx="2608251" cy="523414"/>
          </a:xfrm>
        </p:grpSpPr>
        <p:sp>
          <p:nvSpPr>
            <p:cNvPr id="17" name="矩形 45"/>
            <p:cNvSpPr>
              <a:spLocks noChangeArrowheads="1"/>
            </p:cNvSpPr>
            <p:nvPr/>
          </p:nvSpPr>
          <p:spPr bwMode="auto">
            <a:xfrm>
              <a:off x="3480136" y="1465426"/>
              <a:ext cx="2266101" cy="451406"/>
            </a:xfrm>
            <a:prstGeom prst="rect">
              <a:avLst/>
            </a:prstGeom>
            <a:noFill/>
            <a:ln w="9525">
              <a:noFill/>
              <a:miter lim="800000"/>
            </a:ln>
          </p:spPr>
          <p:txBody>
            <a:bodyPr wrap="square">
              <a:spAutoFit/>
            </a:bodyPr>
            <a:lstStyle/>
            <a:p>
              <a:pPr algn="ctr">
                <a:lnSpc>
                  <a:spcPts val="2800"/>
                </a:lnSpc>
              </a:pPr>
              <a:r>
                <a:rPr lang="en-US" altLang="zh-CN" sz="2800" dirty="0" err="1" smtClean="0">
                  <a:solidFill>
                    <a:sysClr val="windowText" lastClr="000000"/>
                  </a:solidFill>
                  <a:latin typeface="Helvetica"/>
                  <a:ea typeface="方正舒体" panose="02010601030101010101" charset="-122"/>
                </a:rPr>
                <a:t>Paras</a:t>
              </a:r>
              <a:r>
                <a:rPr lang="en-US" altLang="zh-CN" sz="2800" dirty="0" smtClean="0">
                  <a:solidFill>
                    <a:sysClr val="windowText" lastClr="000000"/>
                  </a:solidFill>
                  <a:latin typeface="Helvetica"/>
                  <a:ea typeface="方正舒体" panose="02010601030101010101" charset="-122"/>
                </a:rPr>
                <a:t>. 7-8</a:t>
              </a:r>
              <a:endParaRPr lang="zh-CN" altLang="en-US" sz="2800" dirty="0">
                <a:solidFill>
                  <a:sysClr val="windowText" lastClr="000000"/>
                </a:solidFill>
                <a:latin typeface="Helvetica"/>
                <a:ea typeface="方正舒体" panose="02010601030101010101" charset="-122"/>
              </a:endParaRPr>
            </a:p>
          </p:txBody>
        </p:sp>
        <p:sp>
          <p:nvSpPr>
            <p:cNvPr id="18" name="圆角矩形 5"/>
            <p:cNvSpPr/>
            <p:nvPr/>
          </p:nvSpPr>
          <p:spPr>
            <a:xfrm>
              <a:off x="3309061"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3895844" y="2723729"/>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TextBox 8"/>
          <p:cNvSpPr txBox="1">
            <a:spLocks noChangeArrowheads="1"/>
          </p:cNvSpPr>
          <p:nvPr/>
        </p:nvSpPr>
        <p:spPr bwMode="auto">
          <a:xfrm>
            <a:off x="2699791" y="4403737"/>
            <a:ext cx="1656185"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generous</a:t>
            </a:r>
            <a:endParaRPr lang="zh-CN" altLang="en-US" sz="2400" b="1" kern="0" dirty="0" smtClean="0">
              <a:solidFill>
                <a:schemeClr val="accent6">
                  <a:lumMod val="75000"/>
                </a:schemeClr>
              </a:solidFill>
              <a:latin typeface="Helvetica"/>
            </a:endParaRPr>
          </a:p>
        </p:txBody>
      </p:sp>
      <p:sp>
        <p:nvSpPr>
          <p:cNvPr id="10" name="TextBox 9"/>
          <p:cNvSpPr txBox="1">
            <a:spLocks noChangeArrowheads="1"/>
          </p:cNvSpPr>
          <p:nvPr/>
        </p:nvSpPr>
        <p:spPr bwMode="auto">
          <a:xfrm>
            <a:off x="4481671" y="4403737"/>
            <a:ext cx="2376264"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simple</a:t>
            </a:r>
            <a:endParaRPr lang="zh-CN" altLang="en-US" sz="2400" b="1" kern="0" dirty="0" smtClean="0">
              <a:solidFill>
                <a:schemeClr val="accent6">
                  <a:lumMod val="75000"/>
                </a:schemeClr>
              </a:solidFill>
              <a:latin typeface="Helvetica"/>
            </a:endParaRPr>
          </a:p>
        </p:txBody>
      </p:sp>
      <p:sp>
        <p:nvSpPr>
          <p:cNvPr id="11" name="TextBox 10"/>
          <p:cNvSpPr txBox="1">
            <a:spLocks noChangeArrowheads="1"/>
          </p:cNvSpPr>
          <p:nvPr/>
        </p:nvSpPr>
        <p:spPr bwMode="auto">
          <a:xfrm>
            <a:off x="1041172" y="4907793"/>
            <a:ext cx="3324653"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compassionate</a:t>
            </a:r>
            <a:endParaRPr lang="zh-CN" altLang="en-US" sz="2400" b="1" kern="0" dirty="0" smtClean="0">
              <a:solidFill>
                <a:schemeClr val="accent6">
                  <a:lumMod val="75000"/>
                </a:schemeClr>
              </a:solidFill>
              <a:latin typeface="Helvetica"/>
            </a:endParaRPr>
          </a:p>
        </p:txBody>
      </p:sp>
      <p:pic>
        <p:nvPicPr>
          <p:cNvPr id="12" name="Picture 11" descr="11050914027e86e89e84146aec.jpg"/>
          <p:cNvPicPr>
            <a:picLocks noChangeAspect="1"/>
          </p:cNvPicPr>
          <p:nvPr/>
        </p:nvPicPr>
        <p:blipFill>
          <a:blip r:embed="rId1" cstate="print"/>
          <a:srcRect l="19174" t="9177" b="9281"/>
          <a:stretch>
            <a:fillRect/>
          </a:stretch>
        </p:blipFill>
        <p:spPr>
          <a:xfrm>
            <a:off x="6089856" y="1609442"/>
            <a:ext cx="2309607" cy="1747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组合 9"/>
          <p:cNvGrpSpPr/>
          <p:nvPr/>
        </p:nvGrpSpPr>
        <p:grpSpPr bwMode="auto">
          <a:xfrm>
            <a:off x="-14288" y="-1174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235106" y="1484784"/>
            <a:ext cx="8009303" cy="1890747"/>
            <a:chOff x="235106" y="1584006"/>
            <a:chExt cx="8009303" cy="1890747"/>
          </a:xfrm>
        </p:grpSpPr>
        <p:sp>
          <p:nvSpPr>
            <p:cNvPr id="12" name="TextBox 11"/>
            <p:cNvSpPr txBox="1"/>
            <p:nvPr/>
          </p:nvSpPr>
          <p:spPr>
            <a:xfrm>
              <a:off x="1751403" y="2160070"/>
              <a:ext cx="6420997"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panose="02010601030101010101" charset="-122"/>
                </a:rPr>
                <a:t>She accepted the role as a </a:t>
              </a:r>
              <a:r>
                <a:rPr lang="en-US" altLang="zh-CN" sz="2400" dirty="0" smtClean="0">
                  <a:solidFill>
                    <a:srgbClr val="FF6600"/>
                  </a:solidFill>
                  <a:latin typeface="Helvetica"/>
                  <a:ea typeface="方正舒体" panose="02010601030101010101" charset="-122"/>
                </a:rPr>
                <a:t>Goodwill Ambassador for UNICEF</a:t>
              </a:r>
              <a:r>
                <a:rPr lang="en-US" altLang="zh-CN" sz="2400" dirty="0" smtClean="0">
                  <a:solidFill>
                    <a:sysClr val="windowText" lastClr="000000"/>
                  </a:solidFill>
                  <a:latin typeface="Helvetica"/>
                  <a:ea typeface="方正舒体" panose="02010601030101010101" charset="-122"/>
                </a:rPr>
                <a:t> and in that role, she found her lifelong passion.</a:t>
              </a:r>
              <a:endParaRPr lang="en-US" altLang="zh-CN" sz="2400" dirty="0" smtClean="0">
                <a:solidFill>
                  <a:sysClr val="windowText" lastClr="000000"/>
                </a:solidFill>
                <a:latin typeface="Helvetica"/>
                <a:ea typeface="方正舒体" panose="02010601030101010101" charset="-122"/>
              </a:endParaRPr>
            </a:p>
          </p:txBody>
        </p:sp>
        <p:grpSp>
          <p:nvGrpSpPr>
            <p:cNvPr id="3" name="Group 24"/>
            <p:cNvGrpSpPr/>
            <p:nvPr/>
          </p:nvGrpSpPr>
          <p:grpSpPr>
            <a:xfrm>
              <a:off x="235106" y="1584006"/>
              <a:ext cx="8009303" cy="1890747"/>
              <a:chOff x="235106" y="1584006"/>
              <a:chExt cx="8009303" cy="1890747"/>
            </a:xfrm>
          </p:grpSpPr>
          <p:sp>
            <p:nvSpPr>
              <p:cNvPr id="11" name="圆角矩形 5"/>
              <p:cNvSpPr/>
              <p:nvPr/>
            </p:nvSpPr>
            <p:spPr>
              <a:xfrm>
                <a:off x="850355" y="2088063"/>
                <a:ext cx="7394054" cy="138669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2" name="矩形 45"/>
          <p:cNvSpPr>
            <a:spLocks noChangeArrowheads="1"/>
          </p:cNvSpPr>
          <p:nvPr/>
        </p:nvSpPr>
        <p:spPr bwMode="auto">
          <a:xfrm>
            <a:off x="889742" y="1250370"/>
            <a:ext cx="7682786" cy="451406"/>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What happened to Audrey Hepburn in 1988? (Para. 9)</a:t>
            </a:r>
            <a:endParaRPr lang="zh-CN" altLang="en-US" sz="2400" dirty="0">
              <a:solidFill>
                <a:sysClr val="windowText" lastClr="000000"/>
              </a:solidFill>
              <a:latin typeface="Helvetica"/>
              <a:ea typeface="方正舒体" panose="02010601030101010101" charset="-122"/>
            </a:endParaRPr>
          </a:p>
        </p:txBody>
      </p:sp>
      <p:grpSp>
        <p:nvGrpSpPr>
          <p:cNvPr id="17" name="Group 25"/>
          <p:cNvGrpSpPr/>
          <p:nvPr/>
        </p:nvGrpSpPr>
        <p:grpSpPr>
          <a:xfrm>
            <a:off x="251520" y="4202549"/>
            <a:ext cx="8009303" cy="1890747"/>
            <a:chOff x="235106" y="1584006"/>
            <a:chExt cx="8009303" cy="1890747"/>
          </a:xfrm>
        </p:grpSpPr>
        <p:sp>
          <p:nvSpPr>
            <p:cNvPr id="18" name="TextBox 17"/>
            <p:cNvSpPr txBox="1"/>
            <p:nvPr/>
          </p:nvSpPr>
          <p:spPr>
            <a:xfrm>
              <a:off x="1751403" y="2160070"/>
              <a:ext cx="6476592" cy="1200329"/>
            </a:xfrm>
            <a:prstGeom prst="rect">
              <a:avLst/>
            </a:prstGeom>
            <a:noFill/>
          </p:spPr>
          <p:txBody>
            <a:bodyPr wrap="square" rtlCol="0">
              <a:spAutoFit/>
            </a:bodyPr>
            <a:lstStyle/>
            <a:p>
              <a:r>
                <a:rPr lang="en-US" altLang="zh-CN" sz="2400" dirty="0" smtClean="0">
                  <a:solidFill>
                    <a:sysClr val="windowText" lastClr="000000"/>
                  </a:solidFill>
                  <a:latin typeface="Helvetica"/>
                  <a:ea typeface="方正舒体" panose="02010601030101010101" charset="-122"/>
                </a:rPr>
                <a:t>She traveled to the most difficult places around the world to offer </a:t>
              </a:r>
              <a:r>
                <a:rPr lang="en-US" altLang="zh-CN" sz="2400" dirty="0" smtClean="0">
                  <a:solidFill>
                    <a:srgbClr val="FF6600"/>
                  </a:solidFill>
                  <a:latin typeface="Helvetica"/>
                  <a:ea typeface="方正舒体" panose="02010601030101010101" charset="-122"/>
                </a:rPr>
                <a:t>help</a:t>
              </a:r>
              <a:r>
                <a:rPr lang="en-US" altLang="zh-CN" sz="2400" dirty="0" smtClean="0">
                  <a:solidFill>
                    <a:sysClr val="windowText" lastClr="000000"/>
                  </a:solidFill>
                  <a:latin typeface="Helvetica"/>
                  <a:ea typeface="方正舒体" panose="02010601030101010101" charset="-122"/>
                </a:rPr>
                <a:t> and raise world </a:t>
              </a:r>
              <a:r>
                <a:rPr lang="en-US" altLang="zh-CN" sz="2400" dirty="0" smtClean="0">
                  <a:solidFill>
                    <a:srgbClr val="FF6600"/>
                  </a:solidFill>
                  <a:latin typeface="Helvetica"/>
                  <a:ea typeface="方正舒体" panose="02010601030101010101" charset="-122"/>
                </a:rPr>
                <a:t>awareness</a:t>
              </a:r>
              <a:r>
                <a:rPr lang="en-US" altLang="zh-CN" sz="2400" dirty="0" smtClean="0">
                  <a:solidFill>
                    <a:sysClr val="windowText" lastClr="000000"/>
                  </a:solidFill>
                  <a:latin typeface="Helvetica"/>
                  <a:ea typeface="方正舒体" panose="02010601030101010101" charset="-122"/>
                </a:rPr>
                <a:t> of wars and droughts.</a:t>
              </a:r>
              <a:endParaRPr lang="en-US" altLang="zh-CN" sz="2400" dirty="0" smtClean="0">
                <a:solidFill>
                  <a:sysClr val="windowText" lastClr="000000"/>
                </a:solidFill>
                <a:latin typeface="Helvetica"/>
                <a:ea typeface="方正舒体" panose="02010601030101010101" charset="-122"/>
              </a:endParaRPr>
            </a:p>
          </p:txBody>
        </p:sp>
        <p:grpSp>
          <p:nvGrpSpPr>
            <p:cNvPr id="19" name="Group 24"/>
            <p:cNvGrpSpPr/>
            <p:nvPr/>
          </p:nvGrpSpPr>
          <p:grpSpPr>
            <a:xfrm>
              <a:off x="235106" y="1584006"/>
              <a:ext cx="8009303" cy="1890747"/>
              <a:chOff x="235106" y="1584006"/>
              <a:chExt cx="8009303" cy="1890747"/>
            </a:xfrm>
          </p:grpSpPr>
          <p:sp>
            <p:nvSpPr>
              <p:cNvPr id="21" name="圆角矩形 5"/>
              <p:cNvSpPr/>
              <p:nvPr/>
            </p:nvSpPr>
            <p:spPr>
              <a:xfrm>
                <a:off x="850355" y="2088063"/>
                <a:ext cx="7394054" cy="138669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6" name="矩形 45"/>
          <p:cNvSpPr>
            <a:spLocks noChangeArrowheads="1"/>
          </p:cNvSpPr>
          <p:nvPr/>
        </p:nvSpPr>
        <p:spPr bwMode="auto">
          <a:xfrm>
            <a:off x="906156" y="3573016"/>
            <a:ext cx="7354667" cy="810478"/>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What did she do as a Goodwill Ambassador for UNICEF? (Para.10)</a:t>
            </a:r>
            <a:endParaRPr lang="zh-CN" altLang="en-US" sz="2400" dirty="0">
              <a:solidFill>
                <a:sysClr val="windowText" lastClr="000000"/>
              </a:solidFill>
              <a:latin typeface="Helvetica"/>
              <a:ea typeface="方正舒体" panose="02010601030101010101" charset="-122"/>
            </a:endParaRPr>
          </a:p>
        </p:txBody>
      </p:sp>
      <p:grpSp>
        <p:nvGrpSpPr>
          <p:cNvPr id="27" name="组合 9"/>
          <p:cNvGrpSpPr/>
          <p:nvPr/>
        </p:nvGrpSpPr>
        <p:grpSpPr bwMode="auto">
          <a:xfrm>
            <a:off x="-14288" y="-11748"/>
            <a:ext cx="8416926" cy="1152526"/>
            <a:chOff x="-14288" y="-27384"/>
            <a:chExt cx="8416678" cy="1152525"/>
          </a:xfrm>
        </p:grpSpPr>
        <p:sp>
          <p:nvSpPr>
            <p:cNvPr id="28" name="TextBox 27"/>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235106" y="2618373"/>
            <a:ext cx="8009303" cy="2394803"/>
            <a:chOff x="235106" y="1584006"/>
            <a:chExt cx="8009303" cy="2394803"/>
          </a:xfrm>
        </p:grpSpPr>
        <p:sp>
          <p:nvSpPr>
            <p:cNvPr id="12" name="TextBox 11"/>
            <p:cNvSpPr txBox="1"/>
            <p:nvPr/>
          </p:nvSpPr>
          <p:spPr>
            <a:xfrm>
              <a:off x="1751403" y="2381638"/>
              <a:ext cx="6132965" cy="1421928"/>
            </a:xfrm>
            <a:prstGeom prst="rect">
              <a:avLst/>
            </a:prstGeom>
            <a:noFill/>
          </p:spPr>
          <p:txBody>
            <a:bodyPr wrap="square" rtlCol="0">
              <a:spAutoFit/>
            </a:bodyPr>
            <a:lstStyle/>
            <a:p>
              <a:pPr>
                <a:lnSpc>
                  <a:spcPct val="120000"/>
                </a:lnSpc>
              </a:pPr>
              <a:r>
                <a:rPr lang="en-US" altLang="zh-CN" sz="2400" dirty="0" smtClean="0">
                  <a:solidFill>
                    <a:sysClr val="windowText" lastClr="000000"/>
                  </a:solidFill>
                  <a:latin typeface="Helvetica"/>
                  <a:ea typeface="方正舒体" panose="02010601030101010101" charset="-122"/>
                </a:rPr>
                <a:t>She believed deeply in the ideology that all people </a:t>
              </a:r>
              <a:r>
                <a:rPr lang="en-US" altLang="zh-CN" sz="2400" b="1" dirty="0" smtClean="0">
                  <a:solidFill>
                    <a:srgbClr val="FF6600"/>
                  </a:solidFill>
                  <a:latin typeface="Helvetica"/>
                  <a:ea typeface="方正舒体" panose="02010601030101010101" charset="-122"/>
                </a:rPr>
                <a:t>share in the duty </a:t>
              </a:r>
              <a:r>
                <a:rPr lang="en-US" altLang="zh-CN" sz="2400" dirty="0" smtClean="0">
                  <a:solidFill>
                    <a:sysClr val="windowText" lastClr="000000"/>
                  </a:solidFill>
                  <a:latin typeface="Helvetica"/>
                  <a:ea typeface="方正舒体" panose="02010601030101010101" charset="-122"/>
                </a:rPr>
                <a:t>to care for those in need.</a:t>
              </a:r>
              <a:endParaRPr lang="en-US" altLang="zh-CN" sz="2400" dirty="0" smtClean="0">
                <a:solidFill>
                  <a:sysClr val="windowText" lastClr="000000"/>
                </a:solidFill>
                <a:latin typeface="Helvetica"/>
                <a:ea typeface="方正舒体" panose="02010601030101010101" charset="-122"/>
              </a:endParaRPr>
            </a:p>
          </p:txBody>
        </p:sp>
        <p:grpSp>
          <p:nvGrpSpPr>
            <p:cNvPr id="3" name="Group 24"/>
            <p:cNvGrpSpPr/>
            <p:nvPr/>
          </p:nvGrpSpPr>
          <p:grpSpPr>
            <a:xfrm>
              <a:off x="235106" y="1584006"/>
              <a:ext cx="8009303" cy="2394803"/>
              <a:chOff x="235106" y="1584006"/>
              <a:chExt cx="8009303" cy="2394803"/>
            </a:xfrm>
          </p:grpSpPr>
          <p:sp>
            <p:nvSpPr>
              <p:cNvPr id="11" name="圆角矩形 5"/>
              <p:cNvSpPr/>
              <p:nvPr/>
            </p:nvSpPr>
            <p:spPr>
              <a:xfrm>
                <a:off x="850355" y="2088063"/>
                <a:ext cx="7394054" cy="189074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sp>
        <p:nvSpPr>
          <p:cNvPr id="22" name="矩形 45"/>
          <p:cNvSpPr>
            <a:spLocks noChangeArrowheads="1"/>
          </p:cNvSpPr>
          <p:nvPr/>
        </p:nvSpPr>
        <p:spPr bwMode="auto">
          <a:xfrm>
            <a:off x="1105765" y="2060848"/>
            <a:ext cx="7354667" cy="451406"/>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What did Audrey Hepburn believe in? (Para.11)</a:t>
            </a:r>
            <a:endParaRPr lang="zh-CN" altLang="en-US" sz="2400" dirty="0">
              <a:solidFill>
                <a:sysClr val="windowText" lastClr="000000"/>
              </a:solidFill>
              <a:latin typeface="Helvetica"/>
              <a:ea typeface="方正舒体" panose="02010601030101010101" charset="-122"/>
            </a:endParaRPr>
          </a:p>
        </p:txBody>
      </p:sp>
      <p:grpSp>
        <p:nvGrpSpPr>
          <p:cNvPr id="13" name="组合 9"/>
          <p:cNvGrpSpPr/>
          <p:nvPr/>
        </p:nvGrpSpPr>
        <p:grpSpPr bwMode="auto">
          <a:xfrm>
            <a:off x="-14288" y="-1174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785786" y="2780928"/>
            <a:ext cx="5154366" cy="3166824"/>
          </a:xfrm>
          <a:prstGeom prst="roundRect">
            <a:avLst/>
          </a:prstGeom>
          <a:ln w="28575"/>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In 1988, Audrey accepted the role as a Goodwill Ambassador for UNICEF and traveled around the world to help those in need during the last five years of her life.</a:t>
            </a:r>
            <a:endParaRPr lang="zh-CN" altLang="en-US" sz="2400" dirty="0" smtClean="0">
              <a:solidFill>
                <a:sysClr val="windowText" lastClr="000000"/>
              </a:solidFill>
              <a:latin typeface="Helvetica"/>
              <a:ea typeface="方正舒体" panose="02010601030101010101" charset="-122"/>
            </a:endParaRPr>
          </a:p>
        </p:txBody>
      </p:sp>
      <p:grpSp>
        <p:nvGrpSpPr>
          <p:cNvPr id="2" name="Group 13"/>
          <p:cNvGrpSpPr/>
          <p:nvPr/>
        </p:nvGrpSpPr>
        <p:grpSpPr>
          <a:xfrm>
            <a:off x="2139569" y="1556792"/>
            <a:ext cx="2504439" cy="523414"/>
            <a:chOff x="3309061" y="1393418"/>
            <a:chExt cx="2608251" cy="523414"/>
          </a:xfrm>
        </p:grpSpPr>
        <p:sp>
          <p:nvSpPr>
            <p:cNvPr id="17" name="矩形 45"/>
            <p:cNvSpPr>
              <a:spLocks noChangeArrowheads="1"/>
            </p:cNvSpPr>
            <p:nvPr/>
          </p:nvSpPr>
          <p:spPr bwMode="auto">
            <a:xfrm>
              <a:off x="3480136" y="1465426"/>
              <a:ext cx="2266101" cy="451406"/>
            </a:xfrm>
            <a:prstGeom prst="rect">
              <a:avLst/>
            </a:prstGeom>
            <a:noFill/>
            <a:ln w="9525">
              <a:noFill/>
              <a:miter lim="800000"/>
            </a:ln>
          </p:spPr>
          <p:txBody>
            <a:bodyPr wrap="square">
              <a:spAutoFit/>
            </a:bodyPr>
            <a:lstStyle/>
            <a:p>
              <a:pPr algn="ctr">
                <a:lnSpc>
                  <a:spcPts val="2800"/>
                </a:lnSpc>
              </a:pPr>
              <a:r>
                <a:rPr lang="en-US" altLang="zh-CN" sz="2800" dirty="0" err="1" smtClean="0">
                  <a:solidFill>
                    <a:sysClr val="windowText" lastClr="000000"/>
                  </a:solidFill>
                  <a:latin typeface="Helvetica"/>
                  <a:ea typeface="方正舒体" panose="02010601030101010101" charset="-122"/>
                </a:rPr>
                <a:t>Paras</a:t>
              </a:r>
              <a:r>
                <a:rPr lang="en-US" altLang="zh-CN" sz="2800" dirty="0" smtClean="0">
                  <a:solidFill>
                    <a:sysClr val="windowText" lastClr="000000"/>
                  </a:solidFill>
                  <a:latin typeface="Helvetica"/>
                  <a:ea typeface="方正舒体" panose="02010601030101010101" charset="-122"/>
                </a:rPr>
                <a:t>. 9-11</a:t>
              </a:r>
              <a:endParaRPr lang="zh-CN" altLang="en-US" sz="2800" dirty="0">
                <a:solidFill>
                  <a:sysClr val="windowText" lastClr="000000"/>
                </a:solidFill>
                <a:latin typeface="Helvetica"/>
                <a:ea typeface="方正舒体" panose="02010601030101010101" charset="-122"/>
              </a:endParaRPr>
            </a:p>
          </p:txBody>
        </p:sp>
        <p:sp>
          <p:nvSpPr>
            <p:cNvPr id="18" name="圆角矩形 5"/>
            <p:cNvSpPr/>
            <p:nvPr/>
          </p:nvSpPr>
          <p:spPr>
            <a:xfrm>
              <a:off x="3309061"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3175764" y="2132856"/>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Picture 8" descr="300000928390129608971289200_950.jpg"/>
          <p:cNvPicPr>
            <a:picLocks noChangeAspect="1"/>
          </p:cNvPicPr>
          <p:nvPr/>
        </p:nvPicPr>
        <p:blipFill>
          <a:blip r:embed="rId1" cstate="print"/>
          <a:stretch>
            <a:fillRect/>
          </a:stretch>
        </p:blipFill>
        <p:spPr>
          <a:xfrm>
            <a:off x="6300192" y="2276872"/>
            <a:ext cx="2286684" cy="3001764"/>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bwMode="auto">
          <a:xfrm>
            <a:off x="-14288" y="-1174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3202535" y="3016310"/>
            <a:ext cx="4969865" cy="3166824"/>
          </a:xfrm>
          <a:prstGeom prst="roundRect">
            <a:avLst/>
          </a:prstGeom>
          <a:ln w="28575"/>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Audrey got _______ and died at 63 years of age, but she remained a great woman till the end of her life. Her passion for service is ________.</a:t>
            </a:r>
            <a:endParaRPr lang="zh-CN" altLang="en-US" sz="2400" dirty="0" smtClean="0">
              <a:solidFill>
                <a:sysClr val="windowText" lastClr="000000"/>
              </a:solidFill>
              <a:latin typeface="Helvetica"/>
              <a:ea typeface="方正舒体" panose="02010601030101010101" charset="-122"/>
            </a:endParaRPr>
          </a:p>
        </p:txBody>
      </p:sp>
      <p:grpSp>
        <p:nvGrpSpPr>
          <p:cNvPr id="2" name="Group 13"/>
          <p:cNvGrpSpPr/>
          <p:nvPr/>
        </p:nvGrpSpPr>
        <p:grpSpPr>
          <a:xfrm>
            <a:off x="4380962" y="1700808"/>
            <a:ext cx="2504439" cy="523414"/>
            <a:chOff x="3309061" y="1393418"/>
            <a:chExt cx="2608251" cy="523414"/>
          </a:xfrm>
        </p:grpSpPr>
        <p:sp>
          <p:nvSpPr>
            <p:cNvPr id="17" name="矩形 45"/>
            <p:cNvSpPr>
              <a:spLocks noChangeArrowheads="1"/>
            </p:cNvSpPr>
            <p:nvPr/>
          </p:nvSpPr>
          <p:spPr bwMode="auto">
            <a:xfrm>
              <a:off x="3309061" y="1465426"/>
              <a:ext cx="2437176" cy="451406"/>
            </a:xfrm>
            <a:prstGeom prst="rect">
              <a:avLst/>
            </a:prstGeom>
            <a:noFill/>
            <a:ln w="9525">
              <a:noFill/>
              <a:miter lim="800000"/>
            </a:ln>
          </p:spPr>
          <p:txBody>
            <a:bodyPr wrap="square">
              <a:spAutoFit/>
            </a:bodyPr>
            <a:lstStyle/>
            <a:p>
              <a:pPr algn="ctr">
                <a:lnSpc>
                  <a:spcPts val="2800"/>
                </a:lnSpc>
              </a:pPr>
              <a:r>
                <a:rPr lang="en-US" altLang="zh-CN" sz="2800" dirty="0" err="1" smtClean="0">
                  <a:solidFill>
                    <a:sysClr val="windowText" lastClr="000000"/>
                  </a:solidFill>
                  <a:latin typeface="Helvetica"/>
                  <a:ea typeface="方正舒体" panose="02010601030101010101" charset="-122"/>
                </a:rPr>
                <a:t>Paras</a:t>
              </a:r>
              <a:r>
                <a:rPr lang="en-US" altLang="zh-CN" sz="2800" dirty="0" smtClean="0">
                  <a:solidFill>
                    <a:sysClr val="windowText" lastClr="000000"/>
                  </a:solidFill>
                  <a:latin typeface="Helvetica"/>
                  <a:ea typeface="方正舒体" panose="02010601030101010101" charset="-122"/>
                </a:rPr>
                <a:t>. 12-14</a:t>
              </a:r>
              <a:endParaRPr lang="zh-CN" altLang="en-US" sz="2800" dirty="0">
                <a:solidFill>
                  <a:sysClr val="windowText" lastClr="000000"/>
                </a:solidFill>
                <a:latin typeface="Helvetica"/>
                <a:ea typeface="方正舒体" panose="02010601030101010101" charset="-122"/>
              </a:endParaRPr>
            </a:p>
          </p:txBody>
        </p:sp>
        <p:sp>
          <p:nvSpPr>
            <p:cNvPr id="18" name="圆角矩形 5"/>
            <p:cNvSpPr/>
            <p:nvPr/>
          </p:nvSpPr>
          <p:spPr>
            <a:xfrm>
              <a:off x="3309061" y="1393418"/>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5417157" y="2383047"/>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TextBox 8"/>
          <p:cNvSpPr txBox="1">
            <a:spLocks noChangeArrowheads="1"/>
          </p:cNvSpPr>
          <p:nvPr/>
        </p:nvSpPr>
        <p:spPr bwMode="auto">
          <a:xfrm>
            <a:off x="5040052" y="3284984"/>
            <a:ext cx="1188132"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cancer</a:t>
            </a:r>
            <a:endParaRPr lang="zh-CN" altLang="en-US" sz="2400" b="1" kern="0" dirty="0" smtClean="0">
              <a:solidFill>
                <a:schemeClr val="accent6">
                  <a:lumMod val="75000"/>
                </a:schemeClr>
              </a:solidFill>
              <a:latin typeface="Helvetica"/>
            </a:endParaRPr>
          </a:p>
        </p:txBody>
      </p:sp>
      <p:sp>
        <p:nvSpPr>
          <p:cNvPr id="10" name="TextBox 9"/>
          <p:cNvSpPr txBox="1">
            <a:spLocks noChangeArrowheads="1"/>
          </p:cNvSpPr>
          <p:nvPr/>
        </p:nvSpPr>
        <p:spPr bwMode="auto">
          <a:xfrm>
            <a:off x="4716016" y="5445224"/>
            <a:ext cx="1603115" cy="461665"/>
          </a:xfrm>
          <a:prstGeom prst="rect">
            <a:avLst/>
          </a:prstGeom>
          <a:noFill/>
          <a:ln w="9525">
            <a:noFill/>
            <a:miter lim="800000"/>
          </a:ln>
        </p:spPr>
        <p:txBody>
          <a:bodyPr wrap="square">
            <a:spAutoFit/>
          </a:bodyPr>
          <a:lstStyle/>
          <a:p>
            <a:r>
              <a:rPr lang="en-US" altLang="zh-CN" sz="2400" b="1" kern="0" dirty="0" smtClean="0">
                <a:solidFill>
                  <a:schemeClr val="accent6">
                    <a:lumMod val="75000"/>
                  </a:schemeClr>
                </a:solidFill>
                <a:latin typeface="Helvetica"/>
              </a:rPr>
              <a:t>enduring</a:t>
            </a:r>
            <a:endParaRPr lang="zh-CN" altLang="en-US" sz="2400" b="1" kern="0" dirty="0" smtClean="0">
              <a:solidFill>
                <a:schemeClr val="accent6">
                  <a:lumMod val="75000"/>
                </a:schemeClr>
              </a:solidFill>
              <a:latin typeface="Helvetica"/>
            </a:endParaRPr>
          </a:p>
        </p:txBody>
      </p:sp>
      <p:pic>
        <p:nvPicPr>
          <p:cNvPr id="11" name="Picture 10" descr="b8ac6f402e5b14d1950a50.jpg"/>
          <p:cNvPicPr>
            <a:picLocks noChangeAspect="1"/>
          </p:cNvPicPr>
          <p:nvPr/>
        </p:nvPicPr>
        <p:blipFill>
          <a:blip r:embed="rId1" cstate="print"/>
          <a:stretch>
            <a:fillRect/>
          </a:stretch>
        </p:blipFill>
        <p:spPr>
          <a:xfrm>
            <a:off x="134874" y="1650814"/>
            <a:ext cx="2492910" cy="3290354"/>
          </a:xfrm>
          <a:prstGeom prst="ellipse">
            <a:avLst/>
          </a:prstGeom>
          <a:ln>
            <a:noFill/>
          </a:ln>
          <a:effectLst>
            <a:softEdge rad="112500"/>
          </a:effectLst>
        </p:spPr>
      </p:pic>
      <p:grpSp>
        <p:nvGrpSpPr>
          <p:cNvPr id="12" name="组合 9"/>
          <p:cNvGrpSpPr/>
          <p:nvPr/>
        </p:nvGrpSpPr>
        <p:grpSpPr bwMode="auto">
          <a:xfrm>
            <a:off x="-14288" y="-11748"/>
            <a:ext cx="8416926" cy="1152526"/>
            <a:chOff x="-14288" y="-27384"/>
            <a:chExt cx="8416678" cy="1152525"/>
          </a:xfrm>
        </p:grpSpPr>
        <p:sp>
          <p:nvSpPr>
            <p:cNvPr id="13" name="TextBox 12"/>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28596" y="1772816"/>
            <a:ext cx="8352928" cy="4684650"/>
            <a:chOff x="428596" y="1582669"/>
            <a:chExt cx="8352928" cy="4427314"/>
          </a:xfrm>
        </p:grpSpPr>
        <p:pic>
          <p:nvPicPr>
            <p:cNvPr id="11"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596" y="1582669"/>
              <a:ext cx="8352928" cy="442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059036"/>
              <a:ext cx="6143668" cy="3577700"/>
            </a:xfrm>
            <a:prstGeom prst="rect">
              <a:avLst/>
            </a:prstGeom>
            <a:noFill/>
          </p:spPr>
          <p:txBody>
            <a:bodyPr wrap="square" rtlCol="0">
              <a:spAutoFit/>
            </a:bodyPr>
            <a:lstStyle/>
            <a:p>
              <a:r>
                <a:rPr lang="en-US" altLang="zh-CN" sz="2400" dirty="0" smtClean="0">
                  <a:latin typeface="Helvetica"/>
                </a:rPr>
                <a:t>This part tells of the life story of Audrey Hepburn. She ___________ the challenges in her earlier life and became an internationally famous actress. But she remained a __________, simple and ______________ woman and devoted her later years to ____________ work as a Goodwill Ambassador for UNICEF. Though she died of cancer, her _______ for service was enduring.</a:t>
              </a:r>
              <a:endParaRPr lang="en-US" altLang="zh-CN" sz="2400" dirty="0" smtClean="0">
                <a:latin typeface="Helvetica"/>
              </a:endParaRPr>
            </a:p>
          </p:txBody>
        </p:sp>
      </p:grpSp>
      <p:sp>
        <p:nvSpPr>
          <p:cNvPr id="41" name="TextBox 40"/>
          <p:cNvSpPr txBox="1">
            <a:spLocks noChangeArrowheads="1"/>
          </p:cNvSpPr>
          <p:nvPr/>
        </p:nvSpPr>
        <p:spPr bwMode="auto">
          <a:xfrm>
            <a:off x="1069486" y="1484784"/>
            <a:ext cx="6985027" cy="494751"/>
          </a:xfrm>
          <a:prstGeom prst="rect">
            <a:avLst/>
          </a:prstGeom>
          <a:noFill/>
          <a:ln w="9525">
            <a:noFill/>
            <a:miter lim="800000"/>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anose="05020102010507070707" pitchFamily="18" charset="2"/>
              <a:buNone/>
              <a:defRPr/>
            </a:pPr>
            <a:r>
              <a:rPr lang="en-US" altLang="zh-CN" sz="2400" b="1" dirty="0" smtClean="0">
                <a:solidFill>
                  <a:sysClr val="windowText" lastClr="000000"/>
                </a:solidFill>
                <a:latin typeface="Helvetica"/>
                <a:ea typeface="方正舒体" panose="02010601030101010101" charset="-122"/>
              </a:rPr>
              <a:t>Part II — (</a:t>
            </a:r>
            <a:r>
              <a:rPr lang="en-US" altLang="zh-CN" sz="2400" b="1" dirty="0" err="1" smtClean="0">
                <a:solidFill>
                  <a:sysClr val="windowText" lastClr="000000"/>
                </a:solidFill>
                <a:latin typeface="Helvetica"/>
                <a:ea typeface="方正舒体" panose="02010601030101010101" charset="-122"/>
              </a:rPr>
              <a:t>Paras</a:t>
            </a:r>
            <a:r>
              <a:rPr lang="en-US" altLang="zh-CN" sz="2400" b="1" dirty="0" smtClean="0">
                <a:solidFill>
                  <a:sysClr val="windowText" lastClr="000000"/>
                </a:solidFill>
                <a:latin typeface="Helvetica"/>
                <a:ea typeface="方正舒体" panose="02010601030101010101" charset="-122"/>
              </a:rPr>
              <a:t>. 3- ___)</a:t>
            </a:r>
            <a:endParaRPr lang="en-US" altLang="zh-CN" sz="2400" b="1" dirty="0">
              <a:solidFill>
                <a:sysClr val="windowText" lastClr="000000"/>
              </a:solidFill>
              <a:latin typeface="Helvetica"/>
              <a:ea typeface="方正舒体" panose="02010601030101010101" charset="-122"/>
            </a:endParaRPr>
          </a:p>
        </p:txBody>
      </p:sp>
      <p:sp>
        <p:nvSpPr>
          <p:cNvPr id="175118" name="Text Box 14"/>
          <p:cNvSpPr txBox="1">
            <a:spLocks noChangeArrowheads="1"/>
          </p:cNvSpPr>
          <p:nvPr/>
        </p:nvSpPr>
        <p:spPr bwMode="auto">
          <a:xfrm flipH="1">
            <a:off x="3858189" y="1500174"/>
            <a:ext cx="713811" cy="461665"/>
          </a:xfrm>
          <a:prstGeom prst="rect">
            <a:avLst/>
          </a:prstGeom>
          <a:noFill/>
          <a:ln w="9525">
            <a:noFill/>
            <a:miter lim="800000"/>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panose="02010601030101010101" charset="-122"/>
              </a:rPr>
              <a:t>14</a:t>
            </a:r>
            <a:endParaRPr lang="en-US" altLang="zh-CN" sz="2400" b="1" dirty="0">
              <a:solidFill>
                <a:schemeClr val="accent6">
                  <a:lumMod val="75000"/>
                </a:schemeClr>
              </a:solidFill>
              <a:latin typeface="Helvetica"/>
              <a:ea typeface="方正舒体" panose="02010601030101010101" charset="-122"/>
            </a:endParaRPr>
          </a:p>
        </p:txBody>
      </p:sp>
      <p:sp>
        <p:nvSpPr>
          <p:cNvPr id="9" name="矩形 20"/>
          <p:cNvSpPr/>
          <p:nvPr/>
        </p:nvSpPr>
        <p:spPr>
          <a:xfrm>
            <a:off x="2498284" y="3731264"/>
            <a:ext cx="1569660" cy="461665"/>
          </a:xfrm>
          <a:prstGeom prst="rect">
            <a:avLst/>
          </a:prstGeom>
        </p:spPr>
        <p:txBody>
          <a:bodyPr wrap="non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generous</a:t>
            </a:r>
            <a:endParaRPr lang="zh-CN" altLang="en-US" sz="2400" b="1" dirty="0">
              <a:solidFill>
                <a:schemeClr val="accent6">
                  <a:lumMod val="75000"/>
                </a:schemeClr>
              </a:solidFill>
              <a:latin typeface="Helvetica"/>
            </a:endParaRPr>
          </a:p>
        </p:txBody>
      </p:sp>
      <p:sp>
        <p:nvSpPr>
          <p:cNvPr id="10" name="矩形 23"/>
          <p:cNvSpPr/>
          <p:nvPr/>
        </p:nvSpPr>
        <p:spPr>
          <a:xfrm>
            <a:off x="2698123" y="2609847"/>
            <a:ext cx="2043608" cy="461963"/>
          </a:xfrm>
          <a:prstGeom prst="rect">
            <a:avLst/>
          </a:prstGeom>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transcended</a:t>
            </a:r>
            <a:endParaRPr lang="zh-CN" altLang="en-US" sz="2400" b="1" dirty="0">
              <a:solidFill>
                <a:schemeClr val="accent6">
                  <a:lumMod val="75000"/>
                </a:schemeClr>
              </a:solidFill>
              <a:latin typeface="Helvetica"/>
            </a:endParaRPr>
          </a:p>
        </p:txBody>
      </p:sp>
      <p:sp>
        <p:nvSpPr>
          <p:cNvPr id="12" name="矩形 24"/>
          <p:cNvSpPr/>
          <p:nvPr/>
        </p:nvSpPr>
        <p:spPr>
          <a:xfrm>
            <a:off x="755576" y="4119463"/>
            <a:ext cx="2425664" cy="461665"/>
          </a:xfrm>
          <a:prstGeom prst="rect">
            <a:avLst/>
          </a:prstGeom>
        </p:spPr>
        <p:txBody>
          <a:bodyPr wrap="non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compassionate</a:t>
            </a:r>
            <a:endParaRPr lang="zh-CN" altLang="en-US" sz="2400" b="1" dirty="0">
              <a:solidFill>
                <a:schemeClr val="accent6">
                  <a:lumMod val="75000"/>
                </a:schemeClr>
              </a:solidFill>
              <a:latin typeface="Helvetica"/>
            </a:endParaRPr>
          </a:p>
        </p:txBody>
      </p:sp>
      <p:sp>
        <p:nvSpPr>
          <p:cNvPr id="13" name="矩形 25"/>
          <p:cNvSpPr/>
          <p:nvPr/>
        </p:nvSpPr>
        <p:spPr>
          <a:xfrm>
            <a:off x="2671739" y="4437112"/>
            <a:ext cx="2116285" cy="461665"/>
          </a:xfrm>
          <a:prstGeom prst="rect">
            <a:avLst/>
          </a:prstGeom>
        </p:spPr>
        <p:txBody>
          <a:bodyPr wrap="non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humanitarian</a:t>
            </a:r>
            <a:endParaRPr lang="zh-CN" altLang="en-US" sz="2400" b="1" dirty="0">
              <a:solidFill>
                <a:schemeClr val="accent6">
                  <a:lumMod val="75000"/>
                </a:schemeClr>
              </a:solidFill>
              <a:latin typeface="Helvetica"/>
            </a:endParaRPr>
          </a:p>
        </p:txBody>
      </p:sp>
      <p:sp>
        <p:nvSpPr>
          <p:cNvPr id="14" name="矩形 25"/>
          <p:cNvSpPr/>
          <p:nvPr/>
        </p:nvSpPr>
        <p:spPr>
          <a:xfrm>
            <a:off x="3779912" y="5147895"/>
            <a:ext cx="1431802" cy="461665"/>
          </a:xfrm>
          <a:prstGeom prst="rect">
            <a:avLst/>
          </a:prstGeom>
        </p:spPr>
        <p:txBody>
          <a:bodyPr wrap="none">
            <a:spAutoFit/>
          </a:bodyPr>
          <a:lstStyle/>
          <a:p>
            <a:pPr fontAlgn="auto">
              <a:spcBef>
                <a:spcPts val="0"/>
              </a:spcBef>
              <a:spcAft>
                <a:spcPts val="0"/>
              </a:spcAft>
              <a:defRPr/>
            </a:pPr>
            <a:r>
              <a:rPr lang="en-US" altLang="zh-CN" sz="2400" dirty="0" smtClean="0">
                <a:latin typeface="Helvetica"/>
              </a:rPr>
              <a:t> </a:t>
            </a:r>
            <a:r>
              <a:rPr lang="en-US" altLang="zh-CN" sz="2400" b="1" dirty="0" smtClean="0">
                <a:solidFill>
                  <a:schemeClr val="accent6">
                    <a:lumMod val="75000"/>
                  </a:schemeClr>
                </a:solidFill>
                <a:latin typeface="Helvetica"/>
              </a:rPr>
              <a:t>passion</a:t>
            </a:r>
            <a:endParaRPr lang="zh-CN" altLang="en-US" sz="2400" b="1" dirty="0" smtClean="0">
              <a:solidFill>
                <a:schemeClr val="accent6">
                  <a:lumMod val="75000"/>
                </a:schemeClr>
              </a:solidFill>
              <a:latin typeface="Helvetica"/>
            </a:endParaRPr>
          </a:p>
        </p:txBody>
      </p:sp>
      <p:grpSp>
        <p:nvGrpSpPr>
          <p:cNvPr id="15" name="组合 9"/>
          <p:cNvGrpSpPr/>
          <p:nvPr/>
        </p:nvGrpSpPr>
        <p:grpSpPr bwMode="auto">
          <a:xfrm>
            <a:off x="-14288" y="-11748"/>
            <a:ext cx="8416926" cy="1152526"/>
            <a:chOff x="-14288" y="-27384"/>
            <a:chExt cx="8416678" cy="1152525"/>
          </a:xfrm>
        </p:grpSpPr>
        <p:sp>
          <p:nvSpPr>
            <p:cNvPr id="16" name="TextBox 15"/>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5"/>
          <p:cNvSpPr>
            <a:spLocks noChangeArrowheads="1"/>
          </p:cNvSpPr>
          <p:nvPr/>
        </p:nvSpPr>
        <p:spPr bwMode="auto">
          <a:xfrm>
            <a:off x="889742" y="2363396"/>
            <a:ext cx="7354667" cy="1569660"/>
          </a:xfrm>
          <a:prstGeom prst="rect">
            <a:avLst/>
          </a:prstGeom>
          <a:ln w="28575"/>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400" dirty="0" smtClean="0">
                <a:solidFill>
                  <a:sysClr val="windowText" lastClr="000000"/>
                </a:solidFill>
                <a:latin typeface="Helvetica"/>
                <a:ea typeface="方正舒体" panose="02010601030101010101" charset="-122"/>
              </a:rPr>
              <a:t>“Remember, if you ever need a helping hand, it’s at the end of your arm. As you get older, remember you have another hand: The first is to help yourself, the second is to help others.”</a:t>
            </a:r>
            <a:endParaRPr lang="zh-CN" altLang="en-US" sz="2400" dirty="0">
              <a:solidFill>
                <a:sysClr val="windowText" lastClr="000000"/>
              </a:solidFill>
              <a:latin typeface="Helvetica"/>
              <a:ea typeface="方正舒体" panose="02010601030101010101" charset="-122"/>
            </a:endParaRPr>
          </a:p>
        </p:txBody>
      </p:sp>
      <p:sp>
        <p:nvSpPr>
          <p:cNvPr id="13" name="矩形 45"/>
          <p:cNvSpPr>
            <a:spLocks noChangeArrowheads="1"/>
          </p:cNvSpPr>
          <p:nvPr/>
        </p:nvSpPr>
        <p:spPr bwMode="auto">
          <a:xfrm>
            <a:off x="899592" y="4091588"/>
            <a:ext cx="7354667" cy="1569660"/>
          </a:xfrm>
          <a:prstGeom prst="rect">
            <a:avLst/>
          </a:prstGeom>
          <a:ln w="28575"/>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400" dirty="0" smtClean="0">
                <a:solidFill>
                  <a:sysClr val="windowText" lastClr="000000"/>
                </a:solidFill>
                <a:latin typeface="Helvetica"/>
                <a:ea typeface="方正舒体" panose="02010601030101010101" charset="-122"/>
              </a:rPr>
              <a:t>“For beautiful eyes, look for the good in others; for</a:t>
            </a:r>
            <a:endParaRPr lang="en-US" altLang="zh-CN" sz="2400" dirty="0" smtClean="0">
              <a:solidFill>
                <a:sysClr val="windowText" lastClr="000000"/>
              </a:solidFill>
              <a:latin typeface="Helvetica"/>
              <a:ea typeface="方正舒体" panose="02010601030101010101" charset="-122"/>
            </a:endParaRPr>
          </a:p>
          <a:p>
            <a:r>
              <a:rPr lang="en-US" altLang="zh-CN" sz="2400" dirty="0" smtClean="0">
                <a:solidFill>
                  <a:sysClr val="windowText" lastClr="000000"/>
                </a:solidFill>
                <a:latin typeface="Helvetica"/>
                <a:ea typeface="方正舒体" panose="02010601030101010101" charset="-122"/>
              </a:rPr>
              <a:t>beautiful lips, speak only words of kindness; and for poise, walk with the knowledge that you are never alone.”</a:t>
            </a:r>
            <a:endParaRPr lang="zh-CN" altLang="en-US" sz="2400" dirty="0" smtClean="0">
              <a:solidFill>
                <a:sysClr val="windowText" lastClr="000000"/>
              </a:solidFill>
              <a:latin typeface="Helvetica"/>
              <a:ea typeface="方正舒体" panose="02010601030101010101" charset="-122"/>
            </a:endParaRPr>
          </a:p>
        </p:txBody>
      </p:sp>
      <p:sp>
        <p:nvSpPr>
          <p:cNvPr id="19" name="矩形 45"/>
          <p:cNvSpPr>
            <a:spLocks noChangeArrowheads="1"/>
          </p:cNvSpPr>
          <p:nvPr/>
        </p:nvSpPr>
        <p:spPr bwMode="auto">
          <a:xfrm>
            <a:off x="899592" y="2348880"/>
            <a:ext cx="7354667" cy="1569660"/>
          </a:xfrm>
          <a:prstGeom prst="rect">
            <a:avLst/>
          </a:prstGeom>
          <a:ln w="28575"/>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400" dirty="0" smtClean="0">
                <a:latin typeface="华文楷体" panose="02010600040101010101" pitchFamily="2" charset="-122"/>
                <a:ea typeface="华文楷体" panose="02010600040101010101" pitchFamily="2" charset="-122"/>
              </a:rPr>
              <a:t>“记住，如果你在任何时候需要一只手来帮助你，你可以在自己手臂的末端找到它。随着你的成长，记住你还有一只手，一只用来帮助自己，另一只用来帮助别人。”</a:t>
            </a:r>
            <a:endParaRPr lang="zh-CN" altLang="en-US" sz="2400" dirty="0">
              <a:solidFill>
                <a:sysClr val="windowText" lastClr="000000"/>
              </a:solidFill>
              <a:latin typeface="华文楷体" panose="02010600040101010101" pitchFamily="2" charset="-122"/>
              <a:ea typeface="华文楷体" panose="02010600040101010101" pitchFamily="2" charset="-122"/>
            </a:endParaRPr>
          </a:p>
        </p:txBody>
      </p:sp>
      <p:sp>
        <p:nvSpPr>
          <p:cNvPr id="21" name="矩形 45"/>
          <p:cNvSpPr>
            <a:spLocks noChangeArrowheads="1"/>
          </p:cNvSpPr>
          <p:nvPr/>
        </p:nvSpPr>
        <p:spPr bwMode="auto">
          <a:xfrm>
            <a:off x="899592" y="4077071"/>
            <a:ext cx="7354667" cy="1569660"/>
          </a:xfrm>
          <a:prstGeom prst="rect">
            <a:avLst/>
          </a:prstGeom>
          <a:ln w="28575"/>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400" dirty="0" smtClean="0">
                <a:latin typeface="华文楷体" panose="02010600040101010101" pitchFamily="2" charset="-122"/>
                <a:ea typeface="华文楷体" panose="02010600040101010101" pitchFamily="2" charset="-122"/>
              </a:rPr>
              <a:t>“要想有美丽双眸，就要善于发现他人优点；要想双唇动人，只说和善之辞；要想镇定自信，谨记自己始终与大家同行。”</a:t>
            </a:r>
            <a:endParaRPr lang="en-US" altLang="zh-CN" sz="2400" dirty="0" smtClean="0">
              <a:latin typeface="华文楷体" panose="02010600040101010101" pitchFamily="2" charset="-122"/>
              <a:ea typeface="华文楷体" panose="02010600040101010101" pitchFamily="2" charset="-122"/>
            </a:endParaRPr>
          </a:p>
          <a:p>
            <a:endParaRPr lang="zh-CN" altLang="en-US" sz="2400" dirty="0" smtClean="0">
              <a:latin typeface="华文楷体" panose="02010600040101010101" pitchFamily="2" charset="-122"/>
              <a:ea typeface="华文楷体" panose="02010600040101010101" pitchFamily="2" charset="-122"/>
            </a:endParaRPr>
          </a:p>
        </p:txBody>
      </p:sp>
      <p:sp>
        <p:nvSpPr>
          <p:cNvPr id="24" name="矩形 45"/>
          <p:cNvSpPr>
            <a:spLocks noChangeArrowheads="1"/>
          </p:cNvSpPr>
          <p:nvPr/>
        </p:nvSpPr>
        <p:spPr bwMode="auto">
          <a:xfrm>
            <a:off x="889742" y="1465426"/>
            <a:ext cx="7354667" cy="810478"/>
          </a:xfrm>
          <a:prstGeom prst="rect">
            <a:avLst/>
          </a:prstGeom>
          <a:noFill/>
          <a:ln w="9525">
            <a:noFill/>
            <a:miter lim="800000"/>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panose="02010601030101010101" charset="-122"/>
              </a:rPr>
              <a:t>What can we see from Audrey Hepburn’ words? (Para. 15)</a:t>
            </a:r>
            <a:endParaRPr lang="zh-CN" altLang="en-US" sz="2400" dirty="0">
              <a:solidFill>
                <a:sysClr val="windowText" lastClr="000000"/>
              </a:solidFill>
              <a:latin typeface="Helvetica"/>
              <a:ea typeface="方正舒体" panose="02010601030101010101" charset="-122"/>
            </a:endParaRPr>
          </a:p>
        </p:txBody>
      </p:sp>
      <p:sp>
        <p:nvSpPr>
          <p:cNvPr id="26" name="矩形 45"/>
          <p:cNvSpPr>
            <a:spLocks noChangeArrowheads="1"/>
          </p:cNvSpPr>
          <p:nvPr/>
        </p:nvSpPr>
        <p:spPr bwMode="auto">
          <a:xfrm rot="21000000">
            <a:off x="2088605" y="3010909"/>
            <a:ext cx="6049699" cy="954107"/>
          </a:xfrm>
          <a:prstGeom prst="rect">
            <a:avLst/>
          </a:prstGeom>
          <a:ln w="76200">
            <a:solidFill>
              <a:srgbClr val="FF0000"/>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800" b="1" dirty="0" smtClean="0">
                <a:solidFill>
                  <a:srgbClr val="0070C0"/>
                </a:solidFill>
                <a:latin typeface="Helvetica"/>
                <a:ea typeface="方正舒体" panose="02010601030101010101" charset="-122"/>
              </a:rPr>
              <a:t>The majesty of her spirit of social responsibility and dedication.</a:t>
            </a:r>
            <a:endParaRPr lang="zh-CN" altLang="en-US" sz="2800" b="1" dirty="0">
              <a:solidFill>
                <a:srgbClr val="0070C0"/>
              </a:solidFill>
              <a:latin typeface="Helvetica"/>
              <a:ea typeface="方正舒体" panose="02010601030101010101" charset="-122"/>
            </a:endParaRPr>
          </a:p>
        </p:txBody>
      </p:sp>
      <p:grpSp>
        <p:nvGrpSpPr>
          <p:cNvPr id="10" name="组合 9"/>
          <p:cNvGrpSpPr/>
          <p:nvPr/>
        </p:nvGrpSpPr>
        <p:grpSpPr bwMode="auto">
          <a:xfrm>
            <a:off x="-14288" y="-1174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19" grpId="0" animBg="1"/>
      <p:bldP spid="21" grpId="0" animBg="1"/>
      <p:bldP spid="24" grpId="0"/>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28596" y="2204864"/>
            <a:ext cx="8352928" cy="3168352"/>
            <a:chOff x="428596" y="1582669"/>
            <a:chExt cx="8352928" cy="2994309"/>
          </a:xfrm>
        </p:grpSpPr>
        <p:pic>
          <p:nvPicPr>
            <p:cNvPr id="11"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596" y="1582669"/>
              <a:ext cx="8352928" cy="299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235161"/>
              <a:ext cx="6143668" cy="1593240"/>
            </a:xfrm>
            <a:prstGeom prst="rect">
              <a:avLst/>
            </a:prstGeom>
            <a:noFill/>
          </p:spPr>
          <p:txBody>
            <a:bodyPr wrap="square" rtlCol="0">
              <a:spAutoFit/>
            </a:bodyPr>
            <a:lstStyle/>
            <a:p>
              <a:pPr>
                <a:lnSpc>
                  <a:spcPct val="150000"/>
                </a:lnSpc>
              </a:pPr>
              <a:r>
                <a:rPr lang="en-US" altLang="zh-CN" sz="2400" dirty="0" smtClean="0">
                  <a:solidFill>
                    <a:sysClr val="windowText" lastClr="000000"/>
                  </a:solidFill>
                  <a:latin typeface="Helvetica"/>
                  <a:ea typeface="方正舒体" panose="02010601030101010101" charset="-122"/>
                </a:rPr>
                <a:t>From Audrey’s words, we can see the majesty of her spirit of social responsibility and dedication.</a:t>
              </a:r>
              <a:endParaRPr lang="en-US" altLang="zh-CN" sz="2400" dirty="0" smtClean="0">
                <a:solidFill>
                  <a:sysClr val="windowText" lastClr="000000"/>
                </a:solidFill>
                <a:latin typeface="Helvetica"/>
                <a:ea typeface="方正舒体" panose="02010601030101010101" charset="-122"/>
              </a:endParaRPr>
            </a:p>
          </p:txBody>
        </p:sp>
      </p:grpSp>
      <p:sp>
        <p:nvSpPr>
          <p:cNvPr id="41" name="TextBox 40"/>
          <p:cNvSpPr txBox="1">
            <a:spLocks noChangeArrowheads="1"/>
          </p:cNvSpPr>
          <p:nvPr/>
        </p:nvSpPr>
        <p:spPr bwMode="auto">
          <a:xfrm>
            <a:off x="1069486" y="1484784"/>
            <a:ext cx="6985027" cy="494751"/>
          </a:xfrm>
          <a:prstGeom prst="rect">
            <a:avLst/>
          </a:prstGeom>
          <a:noFill/>
          <a:ln w="9525">
            <a:noFill/>
            <a:miter lim="800000"/>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anose="05020102010507070707" pitchFamily="18" charset="2"/>
              <a:buNone/>
              <a:defRPr/>
            </a:pPr>
            <a:r>
              <a:rPr lang="en-US" altLang="zh-CN" sz="2400" b="1" dirty="0" smtClean="0">
                <a:solidFill>
                  <a:sysClr val="windowText" lastClr="000000"/>
                </a:solidFill>
                <a:latin typeface="Helvetica"/>
                <a:ea typeface="方正舒体" panose="02010601030101010101" charset="-122"/>
              </a:rPr>
              <a:t>Part III — (Para. 15)</a:t>
            </a:r>
            <a:endParaRPr lang="en-US" altLang="zh-CN" sz="2400" b="1" dirty="0">
              <a:solidFill>
                <a:sysClr val="windowText" lastClr="000000"/>
              </a:solidFill>
              <a:latin typeface="Helvetica"/>
              <a:ea typeface="方正舒体" panose="02010601030101010101" charset="-122"/>
            </a:endParaRPr>
          </a:p>
        </p:txBody>
      </p:sp>
      <p:grpSp>
        <p:nvGrpSpPr>
          <p:cNvPr id="8" name="组合 9"/>
          <p:cNvGrpSpPr/>
          <p:nvPr/>
        </p:nvGrpSpPr>
        <p:grpSpPr bwMode="auto">
          <a:xfrm>
            <a:off x="-14288" y="-11748"/>
            <a:ext cx="8416926" cy="1152526"/>
            <a:chOff x="-14288" y="-27384"/>
            <a:chExt cx="8416678" cy="1152525"/>
          </a:xfrm>
        </p:grpSpPr>
        <p:sp>
          <p:nvSpPr>
            <p:cNvPr id="9" name="TextBox 8"/>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p:cNvPicPr>
            <a:picLocks noChangeAspect="1" noChangeArrowheads="1"/>
          </p:cNvPicPr>
          <p:nvPr/>
        </p:nvPicPr>
        <p:blipFill>
          <a:blip r:embed="rId1" cstate="print"/>
          <a:srcRect/>
          <a:stretch>
            <a:fillRect/>
          </a:stretch>
        </p:blipFill>
        <p:spPr bwMode="auto">
          <a:xfrm>
            <a:off x="385763" y="1285875"/>
            <a:ext cx="8650287" cy="5099050"/>
          </a:xfrm>
          <a:prstGeom prst="rect">
            <a:avLst/>
          </a:prstGeom>
          <a:noFill/>
          <a:ln w="9525">
            <a:noFill/>
            <a:miter lim="800000"/>
            <a:headEnd/>
            <a:tailEnd/>
          </a:ln>
        </p:spPr>
      </p:pic>
      <p:sp>
        <p:nvSpPr>
          <p:cNvPr id="98306" name="矩形 2"/>
          <p:cNvSpPr>
            <a:spLocks noChangeArrowheads="1"/>
          </p:cNvSpPr>
          <p:nvPr/>
        </p:nvSpPr>
        <p:spPr bwMode="auto">
          <a:xfrm>
            <a:off x="755576" y="1856953"/>
            <a:ext cx="6286500" cy="4524375"/>
          </a:xfrm>
          <a:prstGeom prst="rect">
            <a:avLst/>
          </a:prstGeom>
          <a:noFill/>
          <a:ln w="9525">
            <a:noFill/>
            <a:miter lim="800000"/>
          </a:ln>
        </p:spPr>
        <p:txBody>
          <a:bodyPr wrap="square">
            <a:spAutoFit/>
          </a:bodyPr>
          <a:lstStyle/>
          <a:p>
            <a:r>
              <a:rPr lang="en-US" altLang="zh-CN" sz="2400" dirty="0" smtClean="0">
                <a:latin typeface="Helvetica" pitchFamily="34" charset="0"/>
                <a:cs typeface="Helvetica" pitchFamily="34" charset="0"/>
              </a:rPr>
              <a:t>This text is a brief biography of Audrey Hepburn, one of the world’s most famous actresses of all time. It presents the facts about Audrey Hepburn’s life including her young life, her route to success, her life after becoming famous, and especially her contribution to the world as a Goodwill Ambassador for UNICEF. It describes Audrey Hepburn’s personality and provides facts and quotes as an explanation for why she remains a great actress and humanitarian. </a:t>
            </a:r>
            <a:endParaRPr lang="en-US" altLang="zh-CN" sz="2400" dirty="0" smtClean="0">
              <a:latin typeface="Helvetica" pitchFamily="34" charset="0"/>
              <a:cs typeface="Helvetica" pitchFamily="34" charset="0"/>
            </a:endParaRPr>
          </a:p>
        </p:txBody>
      </p:sp>
      <p:grpSp>
        <p:nvGrpSpPr>
          <p:cNvPr id="7" name="组合 9"/>
          <p:cNvGrpSpPr/>
          <p:nvPr/>
        </p:nvGrpSpPr>
        <p:grpSpPr bwMode="auto">
          <a:xfrm>
            <a:off x="-14288" y="-11748"/>
            <a:ext cx="8416926" cy="1152526"/>
            <a:chOff x="-14288" y="-27384"/>
            <a:chExt cx="8416678" cy="1152525"/>
          </a:xfrm>
        </p:grpSpPr>
        <p:sp>
          <p:nvSpPr>
            <p:cNvPr id="8" name="TextBox 7"/>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endParaRPr>
          </a:p>
        </p:txBody>
      </p:sp>
      <p:pic>
        <p:nvPicPr>
          <p:cNvPr id="18" name="Picture 6"/>
          <p:cNvPicPr>
            <a:picLocks noChangeAspect="1" noChangeArrowheads="1"/>
          </p:cNvPicPr>
          <p:nvPr/>
        </p:nvPicPr>
        <p:blipFill>
          <a:blip r:embed="rId1"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p:spPr>
      </p:pic>
      <p:pic>
        <p:nvPicPr>
          <p:cNvPr id="21" name="Picture 4">
            <a:hlinkClick r:id="rId2" action="ppaction://hlinksldjump"/>
          </p:cNvPr>
          <p:cNvPicPr>
            <a:picLocks noChangeAspect="1" noChangeArrowheads="1"/>
          </p:cNvPicPr>
          <p:nvPr/>
        </p:nvPicPr>
        <p:blipFill>
          <a:blip r:embed="rId3"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p:spPr>
      </p:pic>
      <p:pic>
        <p:nvPicPr>
          <p:cNvPr id="22" name="Picture 3">
            <a:hlinkClick r:id="rId4" action="ppaction://hlinksldjump"/>
          </p:cNvPr>
          <p:cNvPicPr>
            <a:picLocks noChangeAspect="1" noChangeArrowheads="1"/>
          </p:cNvPicPr>
          <p:nvPr/>
        </p:nvPicPr>
        <p:blipFill>
          <a:blip r:embed="rId5"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p:spPr>
      </p:pic>
      <p:pic>
        <p:nvPicPr>
          <p:cNvPr id="23" name="Picture 2">
            <a:hlinkClick r:id="rId6" action="ppaction://hlinksldjump"/>
          </p:cNvPr>
          <p:cNvPicPr>
            <a:picLocks noChangeAspect="1" noChangeArrowheads="1"/>
          </p:cNvPicPr>
          <p:nvPr/>
        </p:nvPicPr>
        <p:blipFill>
          <a:blip r:embed="rId7"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p:spPr>
      </p:pic>
      <p:sp>
        <p:nvSpPr>
          <p:cNvPr id="25" name="Rectangle 6">
            <a:hlinkClick r:id="rId8" action="ppaction://hlinksldjump"/>
          </p:cNvPr>
          <p:cNvSpPr>
            <a:spLocks noChangeArrowheads="1"/>
          </p:cNvSpPr>
          <p:nvPr/>
        </p:nvSpPr>
        <p:spPr bwMode="auto">
          <a:xfrm>
            <a:off x="640781" y="2780928"/>
            <a:ext cx="3859211" cy="461665"/>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4" action="ppaction://hlinksldjump"/>
          </p:cNvPr>
          <p:cNvSpPr>
            <a:spLocks noChangeArrowheads="1"/>
          </p:cNvSpPr>
          <p:nvPr/>
        </p:nvSpPr>
        <p:spPr bwMode="auto">
          <a:xfrm>
            <a:off x="386949" y="3478213"/>
            <a:ext cx="3073394" cy="461962"/>
          </a:xfrm>
          <a:prstGeom prst="rect">
            <a:avLst/>
          </a:prstGeom>
          <a:noFill/>
          <a:ln w="9525">
            <a:noFill/>
            <a:miter lim="800000"/>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2" action="ppaction://hlinksldjump"/>
          </p:cNvPr>
          <p:cNvSpPr>
            <a:spLocks noChangeArrowheads="1"/>
          </p:cNvSpPr>
          <p:nvPr/>
        </p:nvSpPr>
        <p:spPr bwMode="auto">
          <a:xfrm>
            <a:off x="424756" y="4119563"/>
            <a:ext cx="3891283" cy="461665"/>
          </a:xfrm>
          <a:prstGeom prst="rect">
            <a:avLst/>
          </a:prstGeom>
          <a:noFill/>
          <a:ln w="9525">
            <a:noFill/>
            <a:miter lim="800000"/>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9" action="ppaction://hlinksldjump"/>
          </p:cNvPr>
          <p:cNvSpPr txBox="1">
            <a:spLocks noChangeArrowheads="1"/>
          </p:cNvSpPr>
          <p:nvPr/>
        </p:nvSpPr>
        <p:spPr bwMode="auto">
          <a:xfrm>
            <a:off x="424757" y="4752976"/>
            <a:ext cx="3327401" cy="646331"/>
          </a:xfrm>
          <a:prstGeom prst="rect">
            <a:avLst/>
          </a:prstGeom>
          <a:noFill/>
          <a:ln w="9525">
            <a:noFill/>
            <a:miter lim="800000"/>
          </a:ln>
        </p:spPr>
        <p:txBody>
          <a:bodyPr wrap="square">
            <a:spAutoFit/>
          </a:bodyPr>
          <a:lstStyle/>
          <a:p>
            <a:pPr eaLnBrk="0" hangingPunct="0">
              <a:lnSpc>
                <a:spcPct val="150000"/>
              </a:lnSpc>
            </a:pPr>
            <a:r>
              <a:rPr lang="en-US" altLang="zh-CN" sz="2400" dirty="0">
                <a:solidFill>
                  <a:srgbClr val="000000"/>
                </a:solidFill>
                <a:latin typeface="Helvetica"/>
              </a:rPr>
              <a:t>   Summary</a:t>
            </a:r>
            <a:endParaRPr lang="en-US" altLang="zh-CN" sz="2400" dirty="0">
              <a:solidFill>
                <a:srgbClr val="000000"/>
              </a:solidFill>
              <a:latin typeface="Helvetica"/>
            </a:endParaRPr>
          </a:p>
        </p:txBody>
      </p:sp>
      <p:grpSp>
        <p:nvGrpSpPr>
          <p:cNvPr id="3" name="组合 2"/>
          <p:cNvGrpSpPr/>
          <p:nvPr/>
        </p:nvGrpSpPr>
        <p:grpSpPr>
          <a:xfrm>
            <a:off x="0" y="0"/>
            <a:ext cx="9252520" cy="708025"/>
            <a:chOff x="0" y="0"/>
            <a:chExt cx="9252520" cy="708025"/>
          </a:xfrm>
        </p:grpSpPr>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38257"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26" name="TextBox 25"/>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98042" y="2460625"/>
            <a:ext cx="3798081" cy="29522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329930" y="2979431"/>
            <a:ext cx="6671094" cy="2177761"/>
          </a:xfrm>
          <a:prstGeom prst="roundRect">
            <a:avLst>
              <a:gd name="adj" fmla="val 16667"/>
            </a:avLst>
          </a:prstGeom>
          <a:ln w="38100"/>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lstStyle/>
          <a:p>
            <a:r>
              <a:rPr lang="en-US" altLang="zh-CN" sz="2400" dirty="0" smtClean="0">
                <a:latin typeface="Helvetica" pitchFamily="34" charset="0"/>
                <a:cs typeface="Helvetica" pitchFamily="34" charset="0"/>
              </a:rPr>
              <a:t>Audrey Hepburn was successful in the film domain, but she most preferred playing the roles of a mother and a UNICEF Goodwill Ambassador. (</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1-2)</a:t>
            </a:r>
            <a:endParaRPr lang="en-US" altLang="zh-CN" sz="2400" dirty="0">
              <a:latin typeface="Helvetica" pitchFamily="34" charset="0"/>
              <a:cs typeface="Helvetica" pitchFamily="34" charset="0"/>
            </a:endParaRPr>
          </a:p>
        </p:txBody>
      </p:sp>
      <p:sp>
        <p:nvSpPr>
          <p:cNvPr id="207878" name="Text Box 9"/>
          <p:cNvSpPr txBox="1">
            <a:spLocks noChangeArrowheads="1"/>
          </p:cNvSpPr>
          <p:nvPr/>
        </p:nvSpPr>
        <p:spPr bwMode="auto">
          <a:xfrm>
            <a:off x="2555776" y="1640791"/>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Introduction</a:t>
            </a:r>
            <a:endParaRPr lang="en-US" altLang="zh-CN" sz="2600" dirty="0">
              <a:latin typeface="Helvetica"/>
              <a:cs typeface="Arial" panose="020B0604020202020204" pitchFamily="34" charset="0"/>
            </a:endParaRPr>
          </a:p>
        </p:txBody>
      </p:sp>
      <p:sp>
        <p:nvSpPr>
          <p:cNvPr id="7" name="Down Arrow 6"/>
          <p:cNvSpPr/>
          <p:nvPr/>
        </p:nvSpPr>
        <p:spPr>
          <a:xfrm>
            <a:off x="4355976" y="2291681"/>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8" name="组合 9"/>
          <p:cNvGrpSpPr/>
          <p:nvPr/>
        </p:nvGrpSpPr>
        <p:grpSpPr bwMode="auto">
          <a:xfrm>
            <a:off x="-14288" y="-11748"/>
            <a:ext cx="8416926" cy="1152526"/>
            <a:chOff x="-14288" y="-27384"/>
            <a:chExt cx="8416678" cy="1152525"/>
          </a:xfrm>
        </p:grpSpPr>
        <p:sp>
          <p:nvSpPr>
            <p:cNvPr id="9" name="TextBox 8"/>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Structure of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9"/>
          <p:cNvSpPr txBox="1">
            <a:spLocks noChangeArrowheads="1"/>
          </p:cNvSpPr>
          <p:nvPr/>
        </p:nvSpPr>
        <p:spPr bwMode="auto">
          <a:xfrm>
            <a:off x="2683204" y="1556792"/>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Introduction</a:t>
            </a:r>
            <a:endParaRPr lang="en-US" altLang="zh-CN" sz="2600" dirty="0">
              <a:latin typeface="Helvetica"/>
              <a:cs typeface="Arial" panose="020B0604020202020204" pitchFamily="34" charset="0"/>
            </a:endParaRPr>
          </a:p>
        </p:txBody>
      </p:sp>
      <p:sp>
        <p:nvSpPr>
          <p:cNvPr id="17" name="Text Box 9"/>
          <p:cNvSpPr txBox="1">
            <a:spLocks noChangeArrowheads="1"/>
          </p:cNvSpPr>
          <p:nvPr/>
        </p:nvSpPr>
        <p:spPr bwMode="auto">
          <a:xfrm>
            <a:off x="1619673" y="2657520"/>
            <a:ext cx="6159510" cy="987504"/>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Main body: Audrey Hepburn’s life story</a:t>
            </a:r>
            <a:endParaRPr lang="en-US" altLang="zh-CN" sz="2600" dirty="0" smtClean="0">
              <a:latin typeface="Helvetica"/>
              <a:cs typeface="Arial" panose="020B0604020202020204" pitchFamily="34" charset="0"/>
            </a:endParaRPr>
          </a:p>
          <a:p>
            <a:pPr algn="ctr"/>
            <a:r>
              <a:rPr lang="en-US" altLang="zh-CN" sz="2600" dirty="0" smtClean="0">
                <a:latin typeface="Helvetica"/>
                <a:cs typeface="Arial" panose="020B0604020202020204" pitchFamily="34" charset="0"/>
              </a:rPr>
              <a:t>(in chronological order)</a:t>
            </a:r>
            <a:endParaRPr lang="en-US" altLang="zh-CN" sz="2600" dirty="0">
              <a:latin typeface="Helvetica"/>
              <a:cs typeface="Arial" panose="020B0604020202020204" pitchFamily="34" charset="0"/>
            </a:endParaRPr>
          </a:p>
        </p:txBody>
      </p:sp>
      <p:sp>
        <p:nvSpPr>
          <p:cNvPr id="27" name="Down Arrow 26"/>
          <p:cNvSpPr/>
          <p:nvPr/>
        </p:nvSpPr>
        <p:spPr>
          <a:xfrm>
            <a:off x="4367625" y="2101623"/>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Down Arrow 27"/>
          <p:cNvSpPr/>
          <p:nvPr/>
        </p:nvSpPr>
        <p:spPr>
          <a:xfrm>
            <a:off x="4355976" y="3907135"/>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2" name="组合 9"/>
          <p:cNvGrpSpPr/>
          <p:nvPr/>
        </p:nvGrpSpPr>
        <p:grpSpPr bwMode="auto">
          <a:xfrm>
            <a:off x="-14288" y="-11748"/>
            <a:ext cx="8416926" cy="1152526"/>
            <a:chOff x="-14288" y="-27384"/>
            <a:chExt cx="8416678" cy="1152525"/>
          </a:xfrm>
        </p:grpSpPr>
        <p:sp>
          <p:nvSpPr>
            <p:cNvPr id="13" name="TextBox 12"/>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Structure of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9"/>
          <p:cNvSpPr txBox="1">
            <a:spLocks noChangeArrowheads="1"/>
          </p:cNvSpPr>
          <p:nvPr/>
        </p:nvSpPr>
        <p:spPr bwMode="auto">
          <a:xfrm>
            <a:off x="1619673" y="1340768"/>
            <a:ext cx="6159510"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Audrey Hepburn’s life story</a:t>
            </a:r>
            <a:endParaRPr lang="en-US" altLang="zh-CN" sz="2600" dirty="0" smtClean="0">
              <a:latin typeface="Helvetica"/>
              <a:cs typeface="Arial" panose="020B0604020202020204" pitchFamily="34" charset="0"/>
            </a:endParaRPr>
          </a:p>
        </p:txBody>
      </p:sp>
      <p:sp>
        <p:nvSpPr>
          <p:cNvPr id="37" name="文本占位符 26"/>
          <p:cNvSpPr txBox="1">
            <a:spLocks noChangeArrowheads="1"/>
          </p:cNvSpPr>
          <p:nvPr/>
        </p:nvSpPr>
        <p:spPr>
          <a:xfrm>
            <a:off x="6055501" y="2204864"/>
            <a:ext cx="2908987" cy="1512169"/>
          </a:xfrm>
          <a:prstGeom prst="roundRect">
            <a:avLst>
              <a:gd name="adj" fmla="val 16667"/>
            </a:avLst>
          </a:prstGeom>
          <a:solidFill>
            <a:schemeClr val="bg1"/>
          </a:solidFill>
          <a:ln w="28575" algn="ctr">
            <a:solidFill>
              <a:srgbClr val="71AE0E"/>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Her character after becoming famous </a:t>
            </a:r>
            <a:endParaRPr lang="en-US" altLang="zh-CN" sz="2400" dirty="0" smtClean="0">
              <a:latin typeface="Helvetica" pitchFamily="34" charset="0"/>
              <a:cs typeface="Helvetica" pitchFamily="34" charset="0"/>
            </a:endParaRPr>
          </a:p>
          <a:p>
            <a:r>
              <a:rPr lang="en-US" altLang="zh-CN" sz="2400" dirty="0" smtClean="0">
                <a:solidFill>
                  <a:schemeClr val="dk1"/>
                </a:solidFill>
                <a:latin typeface="Helvetica" pitchFamily="34" charset="0"/>
                <a:cs typeface="Helvetica" pitchFamily="34" charset="0"/>
              </a:rPr>
              <a:t>(</a:t>
            </a:r>
            <a:r>
              <a:rPr lang="en-US" altLang="zh-CN" sz="2400" dirty="0" err="1" smtClean="0">
                <a:solidFill>
                  <a:schemeClr val="dk1"/>
                </a:solidFill>
                <a:latin typeface="Helvetica" pitchFamily="34" charset="0"/>
                <a:cs typeface="Helvetica" pitchFamily="34" charset="0"/>
              </a:rPr>
              <a:t>Paras</a:t>
            </a:r>
            <a:r>
              <a:rPr lang="en-US" altLang="zh-CN" sz="2400" dirty="0" smtClean="0">
                <a:solidFill>
                  <a:schemeClr val="dk1"/>
                </a:solidFill>
                <a:latin typeface="Helvetica" pitchFamily="34" charset="0"/>
                <a:cs typeface="Helvetica" pitchFamily="34" charset="0"/>
              </a:rPr>
              <a:t>. 7-8)</a:t>
            </a:r>
            <a:endParaRPr lang="en-US" altLang="zh-CN" sz="2400" dirty="0" smtClean="0">
              <a:solidFill>
                <a:schemeClr val="dk1"/>
              </a:solidFill>
              <a:latin typeface="Helvetica" pitchFamily="34" charset="0"/>
              <a:cs typeface="Helvetica" pitchFamily="34" charset="0"/>
            </a:endParaRPr>
          </a:p>
        </p:txBody>
      </p:sp>
      <p:sp>
        <p:nvSpPr>
          <p:cNvPr id="38" name="文本占位符 26"/>
          <p:cNvSpPr txBox="1">
            <a:spLocks noChangeArrowheads="1"/>
          </p:cNvSpPr>
          <p:nvPr/>
        </p:nvSpPr>
        <p:spPr>
          <a:xfrm>
            <a:off x="4730016" y="4581128"/>
            <a:ext cx="3886934" cy="1440160"/>
          </a:xfrm>
          <a:prstGeom prst="roundRect">
            <a:avLst>
              <a:gd name="adj" fmla="val 16667"/>
            </a:avLst>
          </a:prstGeom>
          <a:solidFill>
            <a:schemeClr val="bg1"/>
          </a:solidFill>
          <a:ln w="28575" algn="ctr">
            <a:solidFill>
              <a:schemeClr val="accent4">
                <a:lumMod val="60000"/>
                <a:lumOff val="40000"/>
              </a:schemeClr>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Her contribution to the world as a Goodwill Ambassador (</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9-11)</a:t>
            </a:r>
            <a:endParaRPr lang="en-US" altLang="zh-CN" sz="2400" dirty="0" smtClean="0">
              <a:latin typeface="Helvetica" pitchFamily="34" charset="0"/>
              <a:cs typeface="Helvetica" pitchFamily="34" charset="0"/>
            </a:endParaRPr>
          </a:p>
        </p:txBody>
      </p:sp>
      <p:sp>
        <p:nvSpPr>
          <p:cNvPr id="39" name="文本占位符 26"/>
          <p:cNvSpPr txBox="1">
            <a:spLocks noChangeArrowheads="1"/>
          </p:cNvSpPr>
          <p:nvPr/>
        </p:nvSpPr>
        <p:spPr>
          <a:xfrm>
            <a:off x="3279653" y="2276873"/>
            <a:ext cx="2167321" cy="1440160"/>
          </a:xfrm>
          <a:prstGeom prst="roundRect">
            <a:avLst>
              <a:gd name="adj" fmla="val 16667"/>
            </a:avLst>
          </a:prstGeom>
          <a:solidFill>
            <a:schemeClr val="bg1"/>
          </a:solidFill>
          <a:ln w="28575" algn="ctr">
            <a:solidFill>
              <a:srgbClr val="3399FF"/>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Her route to success</a:t>
            </a:r>
            <a:endParaRPr lang="en-US"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5-6)</a:t>
            </a:r>
            <a:endParaRPr lang="en-US" altLang="zh-CN" sz="2400" dirty="0" smtClean="0">
              <a:solidFill>
                <a:schemeClr val="dk1"/>
              </a:solidFill>
              <a:latin typeface="Helvetica" pitchFamily="34" charset="0"/>
              <a:cs typeface="Helvetica" pitchFamily="34" charset="0"/>
            </a:endParaRPr>
          </a:p>
        </p:txBody>
      </p:sp>
      <p:sp>
        <p:nvSpPr>
          <p:cNvPr id="41" name="文本占位符 26"/>
          <p:cNvSpPr txBox="1">
            <a:spLocks noChangeArrowheads="1"/>
          </p:cNvSpPr>
          <p:nvPr/>
        </p:nvSpPr>
        <p:spPr>
          <a:xfrm>
            <a:off x="522717" y="2276873"/>
            <a:ext cx="2148408" cy="1440160"/>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Her young life </a:t>
            </a:r>
            <a:endParaRPr lang="en-US" altLang="zh-CN" sz="2400" dirty="0" smtClean="0">
              <a:latin typeface="Helvetica" pitchFamily="34" charset="0"/>
              <a:cs typeface="Helvetica" pitchFamily="34" charset="0"/>
            </a:endParaRPr>
          </a:p>
          <a:p>
            <a:r>
              <a:rPr lang="en-US" altLang="zh-CN" sz="2400" dirty="0" smtClean="0">
                <a:latin typeface="Helvetica" pitchFamily="34" charset="0"/>
                <a:cs typeface="Helvetica" pitchFamily="34" charset="0"/>
              </a:rPr>
              <a:t>(</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3-4)</a:t>
            </a:r>
            <a:endParaRPr lang="en-US" altLang="zh-CN" sz="2400" dirty="0" smtClean="0">
              <a:solidFill>
                <a:schemeClr val="dk1"/>
              </a:solidFill>
              <a:latin typeface="Helvetica" pitchFamily="34" charset="0"/>
              <a:cs typeface="Helvetica" pitchFamily="34" charset="0"/>
            </a:endParaRPr>
          </a:p>
        </p:txBody>
      </p:sp>
      <p:sp>
        <p:nvSpPr>
          <p:cNvPr id="43" name="文本占位符 26"/>
          <p:cNvSpPr txBox="1">
            <a:spLocks noChangeArrowheads="1"/>
          </p:cNvSpPr>
          <p:nvPr/>
        </p:nvSpPr>
        <p:spPr>
          <a:xfrm>
            <a:off x="971600" y="4636715"/>
            <a:ext cx="2936558" cy="1384573"/>
          </a:xfrm>
          <a:prstGeom prst="roundRect">
            <a:avLst>
              <a:gd name="adj" fmla="val 16667"/>
            </a:avLst>
          </a:prstGeom>
          <a:solidFill>
            <a:schemeClr val="bg1"/>
          </a:solidFill>
          <a:ln w="28575" algn="ctr">
            <a:solidFill>
              <a:srgbClr val="2DC8FF"/>
            </a:solidFill>
            <a:round/>
          </a:ln>
          <a:effectLst/>
        </p:spPr>
        <p:txBody>
          <a:bodyPr vert="horz" lIns="91440" tIns="45720" rIns="91440" bIns="45720" rtlCol="0">
            <a:noAutofit/>
          </a:bodyPr>
          <a:lstStyle/>
          <a:p>
            <a:r>
              <a:rPr lang="en-US" altLang="zh-CN" sz="2400" dirty="0" smtClean="0">
                <a:latin typeface="Helvetica" pitchFamily="34" charset="0"/>
                <a:cs typeface="Helvetica" pitchFamily="34" charset="0"/>
              </a:rPr>
              <a:t>Her death and enduring passion</a:t>
            </a:r>
            <a:endParaRPr lang="en-US" altLang="zh-CN" sz="2400" dirty="0" smtClean="0">
              <a:latin typeface="Helvetica" pitchFamily="34" charset="0"/>
              <a:cs typeface="Helvetica" pitchFamily="34" charset="0"/>
            </a:endParaRPr>
          </a:p>
          <a:p>
            <a:r>
              <a:rPr lang="en-US" altLang="zh-CN" sz="2400" dirty="0" smtClean="0">
                <a:solidFill>
                  <a:schemeClr val="dk1"/>
                </a:solidFill>
                <a:latin typeface="Helvetica" pitchFamily="34" charset="0"/>
                <a:cs typeface="Helvetica" pitchFamily="34" charset="0"/>
              </a:rPr>
              <a:t>(</a:t>
            </a:r>
            <a:r>
              <a:rPr lang="en-US" altLang="zh-CN" sz="2400" dirty="0" err="1" smtClean="0">
                <a:solidFill>
                  <a:schemeClr val="dk1"/>
                </a:solidFill>
                <a:latin typeface="Helvetica" pitchFamily="34" charset="0"/>
                <a:cs typeface="Helvetica" pitchFamily="34" charset="0"/>
              </a:rPr>
              <a:t>Paras</a:t>
            </a:r>
            <a:r>
              <a:rPr lang="en-US" altLang="zh-CN" sz="2400" dirty="0" smtClean="0">
                <a:solidFill>
                  <a:schemeClr val="dk1"/>
                </a:solidFill>
                <a:latin typeface="Helvetica" pitchFamily="34" charset="0"/>
                <a:cs typeface="Helvetica" pitchFamily="34" charset="0"/>
              </a:rPr>
              <a:t>. 12-14)</a:t>
            </a:r>
            <a:endParaRPr lang="en-US" altLang="zh-CN" sz="2400" dirty="0" smtClean="0">
              <a:solidFill>
                <a:schemeClr val="dk1"/>
              </a:solidFill>
              <a:latin typeface="Helvetica" pitchFamily="34" charset="0"/>
              <a:cs typeface="Helvetica" pitchFamily="34" charset="0"/>
            </a:endParaRPr>
          </a:p>
        </p:txBody>
      </p:sp>
      <p:sp>
        <p:nvSpPr>
          <p:cNvPr id="13" name="Right Arrow 12"/>
          <p:cNvSpPr/>
          <p:nvPr/>
        </p:nvSpPr>
        <p:spPr>
          <a:xfrm>
            <a:off x="2712447" y="2941365"/>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Right Arrow 13"/>
          <p:cNvSpPr/>
          <p:nvPr/>
        </p:nvSpPr>
        <p:spPr>
          <a:xfrm>
            <a:off x="5488296" y="2877741"/>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Right Arrow 14"/>
          <p:cNvSpPr/>
          <p:nvPr/>
        </p:nvSpPr>
        <p:spPr>
          <a:xfrm rot="5400000">
            <a:off x="6829338" y="3907966"/>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Right Arrow 17"/>
          <p:cNvSpPr/>
          <p:nvPr/>
        </p:nvSpPr>
        <p:spPr>
          <a:xfrm flipH="1">
            <a:off x="3974108" y="5184576"/>
            <a:ext cx="525884" cy="432048"/>
          </a:xfrm>
          <a:prstGeom prst="right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4" name="组合 9"/>
          <p:cNvGrpSpPr/>
          <p:nvPr/>
        </p:nvGrpSpPr>
        <p:grpSpPr bwMode="auto">
          <a:xfrm>
            <a:off x="-14288" y="-11748"/>
            <a:ext cx="8416926" cy="1152526"/>
            <a:chOff x="-14288" y="-27384"/>
            <a:chExt cx="8416678" cy="1152525"/>
          </a:xfrm>
        </p:grpSpPr>
        <p:sp>
          <p:nvSpPr>
            <p:cNvPr id="25" name="TextBox 24"/>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Structure of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1" grpId="0" animBg="1"/>
      <p:bldP spid="43" grpId="0" animBg="1"/>
      <p:bldP spid="13" grpId="0" animBg="1"/>
      <p:bldP spid="14" grpId="0" animBg="1"/>
      <p:bldP spid="15"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827584" y="4293097"/>
            <a:ext cx="7246587" cy="1368151"/>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oAutofit/>
          </a:bodyPr>
          <a:lstStyle/>
          <a:p>
            <a:pPr>
              <a:buNone/>
            </a:pPr>
            <a:r>
              <a:rPr lang="en-US" altLang="zh-CN" sz="2400" dirty="0" smtClean="0">
                <a:latin typeface="Helvetica"/>
                <a:ea typeface="宋体" panose="02010600030101010101" pitchFamily="2" charset="-122"/>
                <a:cs typeface="Arial" panose="020B0604020202020204" pitchFamily="34" charset="0"/>
              </a:rPr>
              <a:t>    From Audrey’s words, we can see the majesty of her spirit of social responsibility and dedication. (Para. 15)</a:t>
            </a:r>
            <a:endParaRPr lang="en-US" altLang="zh-CN" sz="2400" dirty="0" smtClean="0">
              <a:latin typeface="Helvetica"/>
              <a:ea typeface="宋体" panose="02010600030101010101" pitchFamily="2" charset="-122"/>
              <a:cs typeface="Arial" panose="020B0604020202020204" pitchFamily="34" charset="0"/>
            </a:endParaRPr>
          </a:p>
        </p:txBody>
      </p:sp>
      <p:sp>
        <p:nvSpPr>
          <p:cNvPr id="19" name="Text Box 9"/>
          <p:cNvSpPr txBox="1">
            <a:spLocks noChangeArrowheads="1"/>
          </p:cNvSpPr>
          <p:nvPr/>
        </p:nvSpPr>
        <p:spPr bwMode="auto">
          <a:xfrm>
            <a:off x="2434653" y="1268760"/>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Introduction</a:t>
            </a:r>
            <a:endParaRPr lang="en-US" altLang="zh-CN" sz="2600" dirty="0">
              <a:latin typeface="Helvetica"/>
              <a:cs typeface="Arial" panose="020B0604020202020204" pitchFamily="34" charset="0"/>
            </a:endParaRPr>
          </a:p>
        </p:txBody>
      </p:sp>
      <p:sp>
        <p:nvSpPr>
          <p:cNvPr id="20" name="Text Box 9"/>
          <p:cNvSpPr txBox="1">
            <a:spLocks noChangeArrowheads="1"/>
          </p:cNvSpPr>
          <p:nvPr/>
        </p:nvSpPr>
        <p:spPr bwMode="auto">
          <a:xfrm>
            <a:off x="1475656" y="2276872"/>
            <a:ext cx="6923807"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Main body: Audrey Hepburn’s life story</a:t>
            </a:r>
            <a:endParaRPr lang="en-US" altLang="zh-CN" sz="2600" dirty="0" smtClean="0">
              <a:latin typeface="Helvetica"/>
              <a:cs typeface="Arial" panose="020B0604020202020204" pitchFamily="34" charset="0"/>
            </a:endParaRPr>
          </a:p>
        </p:txBody>
      </p:sp>
      <p:sp>
        <p:nvSpPr>
          <p:cNvPr id="9" name="Text Box 9"/>
          <p:cNvSpPr txBox="1">
            <a:spLocks noChangeArrowheads="1"/>
          </p:cNvSpPr>
          <p:nvPr/>
        </p:nvSpPr>
        <p:spPr bwMode="auto">
          <a:xfrm>
            <a:off x="2434653" y="3284984"/>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Conclusion </a:t>
            </a:r>
            <a:endParaRPr lang="en-US" altLang="zh-CN" sz="2600" dirty="0">
              <a:latin typeface="Helvetica"/>
              <a:cs typeface="Arial" panose="020B0604020202020204" pitchFamily="34" charset="0"/>
            </a:endParaRPr>
          </a:p>
        </p:txBody>
      </p:sp>
      <p:sp>
        <p:nvSpPr>
          <p:cNvPr id="12" name="Down Arrow 11"/>
          <p:cNvSpPr/>
          <p:nvPr/>
        </p:nvSpPr>
        <p:spPr>
          <a:xfrm>
            <a:off x="4234853" y="1803286"/>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Down Arrow 12"/>
          <p:cNvSpPr/>
          <p:nvPr/>
        </p:nvSpPr>
        <p:spPr>
          <a:xfrm>
            <a:off x="4234853" y="281139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Down Arrow 13"/>
          <p:cNvSpPr/>
          <p:nvPr/>
        </p:nvSpPr>
        <p:spPr>
          <a:xfrm>
            <a:off x="4234853" y="3819510"/>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5" name="组合 9"/>
          <p:cNvGrpSpPr/>
          <p:nvPr/>
        </p:nvGrpSpPr>
        <p:grpSpPr bwMode="auto">
          <a:xfrm>
            <a:off x="-14288" y="-11748"/>
            <a:ext cx="8416926" cy="1152526"/>
            <a:chOff x="-14288" y="-27384"/>
            <a:chExt cx="8416678" cy="1152525"/>
          </a:xfrm>
        </p:grpSpPr>
        <p:sp>
          <p:nvSpPr>
            <p:cNvPr id="16" name="TextBox 15"/>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Structure of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9"/>
          <p:cNvSpPr txBox="1">
            <a:spLocks noChangeArrowheads="1"/>
          </p:cNvSpPr>
          <p:nvPr/>
        </p:nvSpPr>
        <p:spPr bwMode="auto">
          <a:xfrm>
            <a:off x="2434653" y="1876058"/>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Introduction</a:t>
            </a:r>
            <a:endParaRPr lang="en-US" altLang="zh-CN" sz="2600" dirty="0">
              <a:latin typeface="Helvetica"/>
              <a:cs typeface="Arial" panose="020B0604020202020204" pitchFamily="34" charset="0"/>
            </a:endParaRPr>
          </a:p>
        </p:txBody>
      </p:sp>
      <p:sp>
        <p:nvSpPr>
          <p:cNvPr id="11" name="Text Box 9"/>
          <p:cNvSpPr txBox="1">
            <a:spLocks noChangeArrowheads="1"/>
          </p:cNvSpPr>
          <p:nvPr/>
        </p:nvSpPr>
        <p:spPr bwMode="auto">
          <a:xfrm>
            <a:off x="1475656" y="3316218"/>
            <a:ext cx="6114149"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Main body: Audrey Hepburn’s life story</a:t>
            </a:r>
            <a:endParaRPr lang="en-US" altLang="zh-CN" sz="2600" dirty="0" smtClean="0">
              <a:latin typeface="Helvetica"/>
              <a:cs typeface="Arial" panose="020B0604020202020204" pitchFamily="34" charset="0"/>
            </a:endParaRPr>
          </a:p>
        </p:txBody>
      </p:sp>
      <p:sp>
        <p:nvSpPr>
          <p:cNvPr id="12" name="Text Box 9"/>
          <p:cNvSpPr txBox="1">
            <a:spLocks noChangeArrowheads="1"/>
          </p:cNvSpPr>
          <p:nvPr/>
        </p:nvSpPr>
        <p:spPr bwMode="auto">
          <a:xfrm>
            <a:off x="2434653" y="4756378"/>
            <a:ext cx="4032448" cy="544830"/>
          </a:xfrm>
          <a:prstGeom prst="round2DiagRect">
            <a:avLst/>
          </a:prstGeom>
          <a:solidFill>
            <a:srgbClr val="FFC000"/>
          </a:solidFill>
          <a:ln w="9525">
            <a:noFill/>
            <a:miter lim="800000"/>
          </a:ln>
          <a:effectLst>
            <a:glow rad="63500">
              <a:schemeClr val="accent5">
                <a:satMod val="175000"/>
                <a:alpha val="40000"/>
              </a:schemeClr>
            </a:glow>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panose="020B0604020202020204" pitchFamily="34" charset="0"/>
              </a:rPr>
              <a:t>Conclusion </a:t>
            </a:r>
            <a:endParaRPr lang="en-US" altLang="zh-CN" sz="2600" dirty="0">
              <a:latin typeface="Helvetica"/>
              <a:cs typeface="Arial" panose="020B0604020202020204" pitchFamily="34" charset="0"/>
            </a:endParaRPr>
          </a:p>
        </p:txBody>
      </p:sp>
      <p:sp>
        <p:nvSpPr>
          <p:cNvPr id="13" name="Down Arrow 12"/>
          <p:cNvSpPr/>
          <p:nvPr/>
        </p:nvSpPr>
        <p:spPr>
          <a:xfrm>
            <a:off x="4234853" y="262660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Down Arrow 14"/>
          <p:cNvSpPr/>
          <p:nvPr/>
        </p:nvSpPr>
        <p:spPr>
          <a:xfrm>
            <a:off x="4234853" y="406676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p:cNvGrpSpPr/>
          <p:nvPr/>
        </p:nvGrpSpPr>
        <p:grpSpPr bwMode="auto">
          <a:xfrm>
            <a:off x="-14288" y="-1174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Structure of </a:t>
              </a: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the </a:t>
              </a:r>
              <a:r>
                <a:rPr lang="en-US" altLang="zh-CN" sz="2400" b="1" kern="0" dirty="0" smtClean="0">
                  <a:solidFill>
                    <a:schemeClr val="accent6">
                      <a:lumMod val="75000"/>
                    </a:schemeClr>
                  </a:solidFill>
                  <a:effectLst>
                    <a:outerShdw blurRad="38100" dist="38100" dir="2700000" algn="tl">
                      <a:srgbClr val="000000">
                        <a:alpha val="43137"/>
                      </a:srgbClr>
                    </a:outerShdw>
                  </a:effectLst>
                  <a:latin typeface="Helvetica"/>
                  <a:cs typeface="+mn-cs"/>
                </a:rPr>
                <a:t>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hlinkClick r:id="rId2"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767291" y="1857364"/>
            <a:ext cx="6324990" cy="3939540"/>
          </a:xfrm>
          <a:prstGeom prst="rect">
            <a:avLst/>
          </a:prstGeom>
        </p:spPr>
        <p:txBody>
          <a:bodyPr wrap="square">
            <a:spAutoFit/>
          </a:bodyPr>
          <a:lstStyle/>
          <a:p>
            <a:pPr algn="just"/>
            <a:r>
              <a:rPr kumimoji="1" lang="en-US" altLang="zh-CN" sz="2500" dirty="0" smtClean="0">
                <a:latin typeface="Helvetica"/>
              </a:rPr>
              <a:t>   Audrey Hepburn, as an actress, ______ audiences with her wonderful acting in many popular films. Despite her success in the film domain, she preferred playing the roles of an ________ mother and a UNICEF Goodwill Ambassador.</a:t>
            </a:r>
            <a:endParaRPr kumimoji="1" lang="en-US" altLang="zh-CN" sz="2500" dirty="0" smtClean="0">
              <a:latin typeface="Helvetica"/>
            </a:endParaRPr>
          </a:p>
          <a:p>
            <a:pPr algn="just"/>
            <a:r>
              <a:rPr kumimoji="1" lang="en-US" altLang="zh-CN" sz="2500" dirty="0" smtClean="0">
                <a:latin typeface="Helvetica"/>
              </a:rPr>
              <a:t>    Audrey Hepburn suffered as a young girl in the war. _______ by the desperate reality of her life, she refused to give up and __________  those challenges.   </a:t>
            </a:r>
            <a:endParaRPr kumimoji="1" lang="en-US" altLang="zh-CN" sz="2500" dirty="0" smtClean="0">
              <a:latin typeface="Helvetica"/>
            </a:endParaRPr>
          </a:p>
        </p:txBody>
      </p:sp>
      <p:sp>
        <p:nvSpPr>
          <p:cNvPr id="13" name="Text Box 50"/>
          <p:cNvSpPr txBox="1">
            <a:spLocks noChangeArrowheads="1"/>
          </p:cNvSpPr>
          <p:nvPr/>
        </p:nvSpPr>
        <p:spPr bwMode="auto">
          <a:xfrm>
            <a:off x="6004553" y="1873852"/>
            <a:ext cx="1136647"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thrilled</a:t>
            </a:r>
            <a:endParaRPr kumimoji="1" lang="en-US" altLang="zh-CN" sz="2400" b="1" dirty="0" smtClean="0">
              <a:solidFill>
                <a:srgbClr val="0070C0"/>
              </a:solidFill>
              <a:latin typeface="Helvetica"/>
            </a:endParaRPr>
          </a:p>
        </p:txBody>
      </p:sp>
      <p:sp>
        <p:nvSpPr>
          <p:cNvPr id="14" name="Text Box 50"/>
          <p:cNvSpPr txBox="1">
            <a:spLocks noChangeArrowheads="1"/>
          </p:cNvSpPr>
          <p:nvPr/>
        </p:nvSpPr>
        <p:spPr bwMode="auto">
          <a:xfrm>
            <a:off x="3059113" y="3419708"/>
            <a:ext cx="1512887"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exemplary</a:t>
            </a:r>
            <a:endParaRPr kumimoji="1" lang="en-US" altLang="zh-CN" sz="2400" b="1" dirty="0" smtClean="0">
              <a:solidFill>
                <a:srgbClr val="0070C0"/>
              </a:solidFill>
              <a:latin typeface="Helvetica"/>
            </a:endParaRPr>
          </a:p>
        </p:txBody>
      </p:sp>
      <p:sp>
        <p:nvSpPr>
          <p:cNvPr id="15" name="Text Box 50"/>
          <p:cNvSpPr txBox="1">
            <a:spLocks noChangeArrowheads="1"/>
          </p:cNvSpPr>
          <p:nvPr/>
        </p:nvSpPr>
        <p:spPr bwMode="auto">
          <a:xfrm rot="10800000" flipV="1">
            <a:off x="2855115" y="4572982"/>
            <a:ext cx="1297709"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Afflicted</a:t>
            </a:r>
            <a:endParaRPr kumimoji="1" lang="en-US" altLang="zh-CN" sz="2400" b="1" dirty="0">
              <a:solidFill>
                <a:srgbClr val="0070C0"/>
              </a:solidFill>
              <a:latin typeface="Helvetica"/>
            </a:endParaRPr>
          </a:p>
        </p:txBody>
      </p:sp>
      <p:sp>
        <p:nvSpPr>
          <p:cNvPr id="21" name="右箭头 20">
            <a:hlinkClick r:id="" action="ppaction://hlinkshowjump?jump=nextslide"/>
          </p:cNvPr>
          <p:cNvSpPr/>
          <p:nvPr/>
        </p:nvSpPr>
        <p:spPr>
          <a:xfrm>
            <a:off x="5843634" y="6181725"/>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6" name="Text Box 50"/>
          <p:cNvSpPr txBox="1">
            <a:spLocks noChangeArrowheads="1"/>
          </p:cNvSpPr>
          <p:nvPr/>
        </p:nvSpPr>
        <p:spPr bwMode="auto">
          <a:xfrm rot="10800000" flipV="1">
            <a:off x="1475656" y="5339786"/>
            <a:ext cx="1866274"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transcended</a:t>
            </a:r>
            <a:endParaRPr kumimoji="1" lang="en-US" altLang="zh-CN" sz="2400" b="1" dirty="0" smtClean="0">
              <a:solidFill>
                <a:srgbClr val="0070C0"/>
              </a:solidFill>
              <a:latin typeface="Helvetica"/>
            </a:endParaRPr>
          </a:p>
        </p:txBody>
      </p:sp>
      <p:grpSp>
        <p:nvGrpSpPr>
          <p:cNvPr id="17" name="组合 11"/>
          <p:cNvGrpSpPr/>
          <p:nvPr/>
        </p:nvGrpSpPr>
        <p:grpSpPr bwMode="auto">
          <a:xfrm>
            <a:off x="-14288" y="-26988"/>
            <a:ext cx="8416926" cy="1152526"/>
            <a:chOff x="-14288" y="-27384"/>
            <a:chExt cx="8416678" cy="1152525"/>
          </a:xfrm>
        </p:grpSpPr>
        <p:sp>
          <p:nvSpPr>
            <p:cNvPr id="22" name="TextBox 21"/>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21" grpId="0" animBg="1"/>
      <p:bldP spid="1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1"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979572"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857224" y="1917222"/>
            <a:ext cx="6233602" cy="4154984"/>
          </a:xfrm>
          <a:prstGeom prst="rect">
            <a:avLst/>
          </a:prstGeom>
        </p:spPr>
        <p:txBody>
          <a:bodyPr wrap="square">
            <a:spAutoFit/>
          </a:bodyPr>
          <a:lstStyle/>
          <a:p>
            <a:pPr algn="just">
              <a:defRPr/>
            </a:pPr>
            <a:r>
              <a:rPr kumimoji="1" lang="en-US" altLang="zh-CN" sz="2400" dirty="0" smtClean="0">
                <a:latin typeface="Helvetica"/>
              </a:rPr>
              <a:t>After the war, she __________ to London, and finally got a chance to become an internationally famous movie star. Despite her fame and wealth, Audrey remained a ________, simple and _____________ woman. In 1988, Audrey accepted the role as a Goodwill Ambassador for UNICEF and in that role, she found her lifelong _______. She traveled to the most difficult places around the world to offer help and raise world __________ of wars and droughts. </a:t>
            </a:r>
            <a:endParaRPr kumimoji="1" lang="zh-CN" altLang="en-US" sz="2400" dirty="0" smtClean="0">
              <a:latin typeface="Helvetica"/>
            </a:endParaRPr>
          </a:p>
        </p:txBody>
      </p:sp>
      <p:sp>
        <p:nvSpPr>
          <p:cNvPr id="31" name="右箭头 30">
            <a:hlinkClick r:id="" action="ppaction://hlinkshowjump?jump=nextslide"/>
          </p:cNvPr>
          <p:cNvSpPr/>
          <p:nvPr/>
        </p:nvSpPr>
        <p:spPr>
          <a:xfrm>
            <a:off x="5843634"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6" name="Text Box 50"/>
          <p:cNvSpPr txBox="1">
            <a:spLocks noChangeArrowheads="1"/>
          </p:cNvSpPr>
          <p:nvPr/>
        </p:nvSpPr>
        <p:spPr bwMode="auto">
          <a:xfrm rot="10800000" flipV="1">
            <a:off x="3684491" y="1956969"/>
            <a:ext cx="1656549"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immigrated</a:t>
            </a:r>
            <a:endParaRPr kumimoji="1" lang="en-US" altLang="zh-CN" sz="2400" b="1" dirty="0">
              <a:solidFill>
                <a:srgbClr val="0070C0"/>
              </a:solidFill>
              <a:latin typeface="Helvetica"/>
              <a:ea typeface="宋体" panose="02010600030101010101" pitchFamily="2" charset="-122"/>
            </a:endParaRPr>
          </a:p>
        </p:txBody>
      </p:sp>
      <p:sp>
        <p:nvSpPr>
          <p:cNvPr id="18" name="Text Box 50"/>
          <p:cNvSpPr txBox="1">
            <a:spLocks noChangeArrowheads="1"/>
          </p:cNvSpPr>
          <p:nvPr/>
        </p:nvSpPr>
        <p:spPr bwMode="auto">
          <a:xfrm>
            <a:off x="904514" y="3356992"/>
            <a:ext cx="1507246"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FFC000"/>
                </a:solidFill>
                <a:latin typeface="Helvetica"/>
                <a:ea typeface="宋体" panose="02010600030101010101" pitchFamily="2" charset="-122"/>
              </a:rPr>
              <a:t> </a:t>
            </a:r>
            <a:r>
              <a:rPr kumimoji="1" lang="en-US" altLang="zh-CN" sz="2400" b="1" dirty="0" smtClean="0">
                <a:solidFill>
                  <a:srgbClr val="0070C0"/>
                </a:solidFill>
                <a:latin typeface="Helvetica"/>
                <a:ea typeface="宋体" panose="02010600030101010101" pitchFamily="2" charset="-122"/>
              </a:rPr>
              <a:t>generous</a:t>
            </a:r>
            <a:endParaRPr kumimoji="1" lang="en-US" altLang="zh-CN" sz="2400" b="1" dirty="0">
              <a:solidFill>
                <a:srgbClr val="0070C0"/>
              </a:solidFill>
              <a:latin typeface="Helvetica"/>
              <a:ea typeface="宋体" panose="02010600030101010101" pitchFamily="2" charset="-122"/>
            </a:endParaRPr>
          </a:p>
        </p:txBody>
      </p:sp>
      <p:sp>
        <p:nvSpPr>
          <p:cNvPr id="21" name="Text Box 50"/>
          <p:cNvSpPr txBox="1">
            <a:spLocks noChangeArrowheads="1"/>
          </p:cNvSpPr>
          <p:nvPr/>
        </p:nvSpPr>
        <p:spPr bwMode="auto">
          <a:xfrm>
            <a:off x="4724656" y="3377312"/>
            <a:ext cx="2223608"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compassionate</a:t>
            </a:r>
            <a:endParaRPr kumimoji="1" lang="en-US" altLang="zh-CN" sz="2400" b="1" dirty="0">
              <a:solidFill>
                <a:srgbClr val="0070C0"/>
              </a:solidFill>
              <a:latin typeface="Helvetica"/>
              <a:ea typeface="宋体" panose="02010600030101010101" pitchFamily="2" charset="-122"/>
            </a:endParaRPr>
          </a:p>
        </p:txBody>
      </p:sp>
      <p:sp>
        <p:nvSpPr>
          <p:cNvPr id="22" name="Text Box 50"/>
          <p:cNvSpPr txBox="1">
            <a:spLocks noChangeArrowheads="1"/>
          </p:cNvSpPr>
          <p:nvPr/>
        </p:nvSpPr>
        <p:spPr bwMode="auto">
          <a:xfrm rot="10800000" flipV="1">
            <a:off x="1844433" y="5600828"/>
            <a:ext cx="1560757"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awareness</a:t>
            </a:r>
            <a:endParaRPr kumimoji="1" lang="en-US" altLang="zh-CN" sz="2400" b="1" dirty="0">
              <a:solidFill>
                <a:srgbClr val="0070C0"/>
              </a:solidFill>
              <a:latin typeface="Helvetica"/>
              <a:ea typeface="宋体" panose="02010600030101010101" pitchFamily="2" charset="-122"/>
            </a:endParaRPr>
          </a:p>
        </p:txBody>
      </p:sp>
      <p:sp>
        <p:nvSpPr>
          <p:cNvPr id="23" name="Text Box 50"/>
          <p:cNvSpPr txBox="1">
            <a:spLocks noChangeArrowheads="1"/>
          </p:cNvSpPr>
          <p:nvPr/>
        </p:nvSpPr>
        <p:spPr bwMode="auto">
          <a:xfrm rot="10800000" flipV="1">
            <a:off x="5760886" y="4522406"/>
            <a:ext cx="1187378"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passion</a:t>
            </a:r>
            <a:endParaRPr kumimoji="1" lang="en-US" altLang="zh-CN" sz="2400" b="1" dirty="0">
              <a:solidFill>
                <a:srgbClr val="0070C0"/>
              </a:solidFill>
              <a:latin typeface="Helvetica"/>
              <a:ea typeface="宋体" panose="02010600030101010101" pitchFamily="2" charset="-122"/>
            </a:endParaRPr>
          </a:p>
        </p:txBody>
      </p:sp>
      <p:grpSp>
        <p:nvGrpSpPr>
          <p:cNvPr id="17" name="组合 11"/>
          <p:cNvGrpSpPr/>
          <p:nvPr/>
        </p:nvGrpSpPr>
        <p:grpSpPr bwMode="auto">
          <a:xfrm>
            <a:off x="-14288" y="-26988"/>
            <a:ext cx="8416926" cy="1152526"/>
            <a:chOff x="-14288" y="-27384"/>
            <a:chExt cx="8416678" cy="1152525"/>
          </a:xfrm>
        </p:grpSpPr>
        <p:sp>
          <p:nvSpPr>
            <p:cNvPr id="24" name="TextBox 2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6" grpId="0" autoUpdateAnimBg="0"/>
      <p:bldP spid="18" grpId="0" autoUpdateAnimBg="0"/>
      <p:bldP spid="21" grpId="0" autoUpdateAnimBg="0"/>
      <p:bldP spid="22" grpId="0" autoUpdateAnimBg="0"/>
      <p:bldP spid="2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5"/>
          <p:cNvPicPr>
            <a:picLocks noChangeAspect="1" noChangeArrowheads="1"/>
          </p:cNvPicPr>
          <p:nvPr/>
        </p:nvPicPr>
        <p:blipFill>
          <a:blip r:embed="rId1"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7331500" y="2529244"/>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1071538" y="1916832"/>
            <a:ext cx="5914005" cy="4213461"/>
          </a:xfrm>
          <a:prstGeom prst="rect">
            <a:avLst/>
          </a:prstGeom>
        </p:spPr>
        <p:txBody>
          <a:bodyPr wrap="square">
            <a:spAutoFit/>
          </a:bodyPr>
          <a:lstStyle/>
          <a:p>
            <a:pPr algn="just">
              <a:lnSpc>
                <a:spcPct val="130000"/>
              </a:lnSpc>
              <a:defRPr/>
            </a:pPr>
            <a:r>
              <a:rPr kumimoji="1" lang="en-US" altLang="zh-CN" sz="2500" dirty="0" smtClean="0">
                <a:latin typeface="Helvetica"/>
              </a:rPr>
              <a:t>In 1992, Audrey was _______ by cancer and returned home with her family. But she remained a great woman till the end of her life. Her passion for service is _________.</a:t>
            </a:r>
            <a:endParaRPr kumimoji="1" lang="en-US" altLang="zh-CN" sz="2500" dirty="0" smtClean="0">
              <a:latin typeface="Helvetica"/>
            </a:endParaRPr>
          </a:p>
          <a:p>
            <a:pPr algn="just">
              <a:lnSpc>
                <a:spcPct val="130000"/>
              </a:lnSpc>
            </a:pPr>
            <a:r>
              <a:rPr kumimoji="1" lang="en-US" altLang="zh-CN" sz="2500" dirty="0" smtClean="0">
                <a:latin typeface="Helvetica"/>
              </a:rPr>
              <a:t>    The _______ of Audrey Hepburn’s spirit of social responsibility and ________ lives on in her words.</a:t>
            </a:r>
            <a:endParaRPr kumimoji="1" lang="zh-CN" altLang="en-US" sz="2500" dirty="0" smtClean="0">
              <a:latin typeface="Helvetica"/>
            </a:endParaRPr>
          </a:p>
        </p:txBody>
      </p:sp>
      <p:sp>
        <p:nvSpPr>
          <p:cNvPr id="24" name="Text Box 50"/>
          <p:cNvSpPr txBox="1">
            <a:spLocks noChangeArrowheads="1"/>
          </p:cNvSpPr>
          <p:nvPr/>
        </p:nvSpPr>
        <p:spPr bwMode="auto">
          <a:xfrm rot="10800000" flipV="1">
            <a:off x="4240426" y="2040266"/>
            <a:ext cx="1328223"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stricken</a:t>
            </a:r>
            <a:endParaRPr kumimoji="1" lang="en-US" altLang="zh-CN" sz="2400" b="1" dirty="0" smtClean="0">
              <a:solidFill>
                <a:srgbClr val="0070C0"/>
              </a:solidFill>
              <a:latin typeface="Helvetica"/>
              <a:ea typeface="宋体" panose="02010600030101010101" pitchFamily="2" charset="-122"/>
            </a:endParaRPr>
          </a:p>
        </p:txBody>
      </p:sp>
      <p:sp>
        <p:nvSpPr>
          <p:cNvPr id="25" name="Text Box 50"/>
          <p:cNvSpPr txBox="1">
            <a:spLocks noChangeArrowheads="1"/>
          </p:cNvSpPr>
          <p:nvPr/>
        </p:nvSpPr>
        <p:spPr bwMode="auto">
          <a:xfrm rot="10800000" flipV="1">
            <a:off x="1290851" y="3995772"/>
            <a:ext cx="1366523"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enduring</a:t>
            </a:r>
            <a:endParaRPr kumimoji="1" lang="en-US" altLang="zh-CN" sz="2400" b="1" dirty="0">
              <a:solidFill>
                <a:srgbClr val="0070C0"/>
              </a:solidFill>
              <a:latin typeface="Helvetica"/>
              <a:ea typeface="宋体" panose="02010600030101010101" pitchFamily="2" charset="-122"/>
            </a:endParaRPr>
          </a:p>
        </p:txBody>
      </p:sp>
      <p:sp>
        <p:nvSpPr>
          <p:cNvPr id="26" name="Text Box 50"/>
          <p:cNvSpPr txBox="1">
            <a:spLocks noChangeArrowheads="1"/>
          </p:cNvSpPr>
          <p:nvPr/>
        </p:nvSpPr>
        <p:spPr bwMode="auto">
          <a:xfrm rot="10800000" flipV="1">
            <a:off x="2366638" y="4507640"/>
            <a:ext cx="1386422"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majesty</a:t>
            </a:r>
            <a:endParaRPr kumimoji="1" lang="en-US" altLang="zh-CN" sz="2400" b="1" dirty="0">
              <a:solidFill>
                <a:srgbClr val="0070C0"/>
              </a:solidFill>
              <a:latin typeface="Helvetica"/>
              <a:ea typeface="宋体" panose="02010600030101010101" pitchFamily="2" charset="-122"/>
            </a:endParaRPr>
          </a:p>
        </p:txBody>
      </p:sp>
      <p:sp>
        <p:nvSpPr>
          <p:cNvPr id="27" name="Text Box 50"/>
          <p:cNvSpPr txBox="1">
            <a:spLocks noChangeArrowheads="1"/>
          </p:cNvSpPr>
          <p:nvPr/>
        </p:nvSpPr>
        <p:spPr bwMode="auto">
          <a:xfrm>
            <a:off x="1086630" y="5467623"/>
            <a:ext cx="1627114" cy="369332"/>
          </a:xfrm>
          <a:prstGeom prst="rect">
            <a:avLst/>
          </a:prstGeom>
          <a:noFill/>
          <a:ln w="9525" algn="ctr">
            <a:noFill/>
            <a:miter lim="800000"/>
          </a:ln>
        </p:spPr>
        <p:txBody>
          <a:bodyPr wrap="square" lIns="0" tIns="0" rIns="0" bIns="0">
            <a:spAutoFit/>
          </a:bodyPr>
          <a:lstStyle/>
          <a:p>
            <a:pPr>
              <a:spcBef>
                <a:spcPct val="50000"/>
              </a:spcBef>
              <a:defRPr/>
            </a:pPr>
            <a:r>
              <a:rPr kumimoji="1" lang="en-US" altLang="zh-CN" sz="2400" b="1" dirty="0" smtClean="0">
                <a:solidFill>
                  <a:srgbClr val="0070C0"/>
                </a:solidFill>
                <a:latin typeface="Helvetica"/>
                <a:ea typeface="宋体" panose="02010600030101010101" pitchFamily="2" charset="-122"/>
              </a:rPr>
              <a:t>dedication</a:t>
            </a:r>
            <a:endParaRPr kumimoji="1" lang="en-US" altLang="zh-CN" sz="2400" b="1" dirty="0">
              <a:solidFill>
                <a:srgbClr val="0070C0"/>
              </a:solidFill>
              <a:latin typeface="Helvetica"/>
              <a:ea typeface="宋体" panose="02010600030101010101" pitchFamily="2" charset="-122"/>
            </a:endParaRPr>
          </a:p>
        </p:txBody>
      </p:sp>
      <p:pic>
        <p:nvPicPr>
          <p:cNvPr id="35"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3" name="组合 11"/>
          <p:cNvGrpSpPr/>
          <p:nvPr/>
        </p:nvGrpSpPr>
        <p:grpSpPr bwMode="auto">
          <a:xfrm>
            <a:off x="-14288" y="-2698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323528" y="1357298"/>
          <a:ext cx="8535864" cy="4389120"/>
        </p:xfrm>
        <a:graphic>
          <a:graphicData uri="http://schemas.openxmlformats.org/drawingml/2006/table">
            <a:tbl>
              <a:tblPr firstRow="1" bandRow="1">
                <a:tableStyleId>{93296810-A885-4BE3-A3E7-6D5BEEA58F35}</a:tableStyleId>
              </a:tblPr>
              <a:tblGrid>
                <a:gridCol w="5079480"/>
                <a:gridCol w="3456384"/>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600" kern="1200" dirty="0" smtClean="0">
                          <a:solidFill>
                            <a:schemeClr val="dk1"/>
                          </a:solidFill>
                          <a:latin typeface="Helvetica"/>
                          <a:ea typeface="+mn-ea"/>
                          <a:cs typeface="+mn-cs"/>
                        </a:rPr>
                        <a:t>1. be afflicted by</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受</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痛苦；受</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折磨</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2. transform sb./</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r>
                        <a:rPr lang="en-US" altLang="zh-CN" sz="2600" kern="1200" baseline="0" dirty="0" smtClean="0">
                          <a:solidFill>
                            <a:schemeClr val="dk1"/>
                          </a:solidFill>
                          <a:latin typeface="Helvetica"/>
                          <a:ea typeface="+mn-ea"/>
                          <a:cs typeface="+mn-cs"/>
                        </a:rPr>
                        <a:t> </a:t>
                      </a:r>
                      <a:r>
                        <a:rPr lang="en-US" altLang="zh-CN" sz="2600" kern="1200" dirty="0" smtClean="0">
                          <a:solidFill>
                            <a:schemeClr val="dk1"/>
                          </a:solidFill>
                          <a:latin typeface="Helvetica"/>
                          <a:ea typeface="+mn-ea"/>
                          <a:cs typeface="+mn-cs"/>
                        </a:rPr>
                        <a:t>from… to…</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把某人</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物从</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转变成</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600" kern="1200" dirty="0" smtClean="0">
                          <a:solidFill>
                            <a:schemeClr val="dk1"/>
                          </a:solidFill>
                          <a:latin typeface="Helvetica"/>
                          <a:ea typeface="+mn-ea"/>
                          <a:cs typeface="+mn-cs"/>
                        </a:rPr>
                        <a:t>3. embark on/upon</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开始，着手</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600" kern="1200" dirty="0" smtClean="0">
                          <a:solidFill>
                            <a:schemeClr val="dk1"/>
                          </a:solidFill>
                          <a:latin typeface="Helvetica"/>
                          <a:ea typeface="+mn-ea"/>
                          <a:cs typeface="+mn-cs"/>
                        </a:rPr>
                        <a:t>4. deprive sb. of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剥夺某人某物</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600" kern="1200" dirty="0" smtClean="0">
                          <a:solidFill>
                            <a:schemeClr val="dk1"/>
                          </a:solidFill>
                          <a:latin typeface="Helvetica"/>
                          <a:ea typeface="+mn-ea"/>
                          <a:cs typeface="+mn-cs"/>
                        </a:rPr>
                        <a:t>5. be drowned in</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埋头于；沉溺于</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6. share in</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分享；分担；参与</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7. lead by example</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以身作则</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8. be stricken by</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遭受</a:t>
                      </a:r>
                      <a:r>
                        <a:rPr lang="en-US" altLang="zh-CN" sz="2400" b="0"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0" kern="1200" dirty="0" smtClean="0">
                          <a:solidFill>
                            <a:schemeClr val="dk1"/>
                          </a:solidFill>
                          <a:latin typeface="华文楷体" panose="02010600040101010101" pitchFamily="2" charset="-122"/>
                          <a:ea typeface="华文楷体" panose="02010600040101010101" pitchFamily="2" charset="-122"/>
                          <a:cs typeface="+mn-cs"/>
                        </a:rPr>
                        <a:t>不幸</a:t>
                      </a:r>
                      <a:endParaRPr lang="zh-CN" altLang="en-US" sz="2400" b="0" kern="1200" dirty="0">
                        <a:solidFill>
                          <a:schemeClr val="dk1"/>
                        </a:solidFill>
                        <a:latin typeface="华文楷体" panose="02010600040101010101" pitchFamily="2" charset="-122"/>
                        <a:ea typeface="华文楷体" panose="02010600040101010101" pitchFamily="2" charset="-122"/>
                        <a:cs typeface="+mn-cs"/>
                      </a:endParaRPr>
                    </a:p>
                  </a:txBody>
                  <a:tcPr/>
                </a:tc>
              </a:tr>
            </a:tbl>
          </a:graphicData>
        </a:graphic>
      </p:graphicFrame>
      <p:grpSp>
        <p:nvGrpSpPr>
          <p:cNvPr id="5" name="组合 14"/>
          <p:cNvGrpSpPr/>
          <p:nvPr/>
        </p:nvGrpSpPr>
        <p:grpSpPr bwMode="auto">
          <a:xfrm>
            <a:off x="-14288" y="-26988"/>
            <a:ext cx="7115176" cy="1152526"/>
            <a:chOff x="-14288" y="-27384"/>
            <a:chExt cx="7115715" cy="1152525"/>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hlinkClick r:id="rId2"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9" name="矩形 8"/>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30283" y="1373867"/>
            <a:ext cx="2541588" cy="830997"/>
          </a:xfrm>
          <a:prstGeom prst="rect">
            <a:avLst/>
          </a:prstGeom>
          <a:noFill/>
          <a:ln w="9525">
            <a:noFill/>
            <a:miter lim="800000"/>
          </a:ln>
        </p:spPr>
        <p:txBody>
          <a:bodyPr>
            <a:spAutoFit/>
          </a:bodyPr>
          <a:lstStyle/>
          <a:p>
            <a:r>
              <a:rPr lang="zh-CN" altLang="en-US" sz="2400" b="1" dirty="0" smtClean="0">
                <a:solidFill>
                  <a:srgbClr val="000000"/>
                </a:solidFill>
                <a:latin typeface="华文楷体" panose="02010600040101010101" pitchFamily="2" charset="-122"/>
                <a:ea typeface="华文楷体" panose="02010600040101010101" pitchFamily="2" charset="-122"/>
              </a:rPr>
              <a:t>受</a:t>
            </a:r>
            <a:r>
              <a:rPr lang="en-US" altLang="zh-CN" sz="2400" b="1" dirty="0" smtClean="0">
                <a:solidFill>
                  <a:srgbClr val="000000"/>
                </a:solidFill>
                <a:latin typeface="华文楷体" panose="02010600040101010101" pitchFamily="2" charset="-122"/>
                <a:ea typeface="华文楷体" panose="02010600040101010101" pitchFamily="2" charset="-122"/>
              </a:rPr>
              <a:t>…</a:t>
            </a:r>
            <a:r>
              <a:rPr lang="zh-CN" altLang="en-US" sz="2400" b="1" dirty="0" smtClean="0">
                <a:solidFill>
                  <a:srgbClr val="000000"/>
                </a:solidFill>
                <a:latin typeface="华文楷体" panose="02010600040101010101" pitchFamily="2" charset="-122"/>
                <a:ea typeface="华文楷体" panose="02010600040101010101" pitchFamily="2" charset="-122"/>
              </a:rPr>
              <a:t>痛苦；</a:t>
            </a:r>
            <a:endParaRPr lang="en-US" altLang="zh-CN" sz="2400" b="1" dirty="0" smtClean="0">
              <a:solidFill>
                <a:srgbClr val="000000"/>
              </a:solidFill>
              <a:latin typeface="华文楷体" panose="02010600040101010101" pitchFamily="2" charset="-122"/>
              <a:ea typeface="华文楷体" panose="02010600040101010101" pitchFamily="2" charset="-122"/>
            </a:endParaRPr>
          </a:p>
          <a:p>
            <a:r>
              <a:rPr lang="zh-CN" altLang="en-US" sz="2400" b="1" dirty="0" smtClean="0">
                <a:solidFill>
                  <a:srgbClr val="000000"/>
                </a:solidFill>
                <a:latin typeface="华文楷体" panose="02010600040101010101" pitchFamily="2" charset="-122"/>
                <a:ea typeface="华文楷体" panose="02010600040101010101" pitchFamily="2" charset="-122"/>
              </a:rPr>
              <a:t>受</a:t>
            </a:r>
            <a:r>
              <a:rPr lang="en-US" altLang="zh-CN" sz="2400" b="1" dirty="0" smtClean="0">
                <a:solidFill>
                  <a:srgbClr val="000000"/>
                </a:solidFill>
                <a:latin typeface="华文楷体" panose="02010600040101010101" pitchFamily="2" charset="-122"/>
                <a:ea typeface="华文楷体" panose="02010600040101010101" pitchFamily="2" charset="-122"/>
              </a:rPr>
              <a:t>…</a:t>
            </a:r>
            <a:r>
              <a:rPr lang="zh-CN" altLang="en-US" sz="2400" b="1" dirty="0" smtClean="0">
                <a:solidFill>
                  <a:srgbClr val="000000"/>
                </a:solidFill>
                <a:latin typeface="华文楷体" panose="02010600040101010101" pitchFamily="2" charset="-122"/>
                <a:ea typeface="华文楷体" panose="02010600040101010101" pitchFamily="2" charset="-122"/>
              </a:rPr>
              <a:t>折磨</a:t>
            </a:r>
            <a:endParaRPr lang="zh-CN" altLang="en-US" sz="2400" b="1" dirty="0" smtClean="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887933" y="4362451"/>
            <a:ext cx="6212955"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be afflicted by / endless war / extreme poverty</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953172" y="4941168"/>
            <a:ext cx="6715172" cy="937949"/>
          </a:xfrm>
          <a:prstGeom prst="rect">
            <a:avLst/>
          </a:prstGeom>
          <a:noFill/>
          <a:ln w="9525">
            <a:noFill/>
            <a:miter lim="800000"/>
          </a:ln>
        </p:spPr>
        <p:txBody>
          <a:bodyPr wrap="square">
            <a:spAutoFit/>
          </a:bodyPr>
          <a:lstStyle/>
          <a:p>
            <a:pPr>
              <a:lnSpc>
                <a:spcPct val="120000"/>
              </a:lnSpc>
              <a:spcBef>
                <a:spcPct val="50000"/>
              </a:spcBef>
            </a:pPr>
            <a:r>
              <a:rPr kumimoji="1" lang="en-US" altLang="zh-CN" sz="2400" b="1" i="1" dirty="0" smtClean="0">
                <a:solidFill>
                  <a:srgbClr val="FF6600"/>
                </a:solidFill>
                <a:latin typeface="Helvetica"/>
              </a:rPr>
              <a:t>Afflicted by </a:t>
            </a:r>
            <a:r>
              <a:rPr kumimoji="1" lang="en-US" altLang="zh-CN" sz="2400" dirty="0" smtClean="0">
                <a:latin typeface="Helvetica"/>
              </a:rPr>
              <a:t>the endless war, people live in extreme poverty. </a:t>
            </a:r>
            <a:endParaRPr kumimoji="1" lang="en-US" altLang="zh-CN" sz="2400" dirty="0">
              <a:latin typeface="Helvetica"/>
            </a:endParaRPr>
          </a:p>
        </p:txBody>
      </p:sp>
      <p:sp>
        <p:nvSpPr>
          <p:cNvPr id="16" name="TextBox 15"/>
          <p:cNvSpPr txBox="1"/>
          <p:nvPr/>
        </p:nvSpPr>
        <p:spPr>
          <a:xfrm>
            <a:off x="5634844" y="1628800"/>
            <a:ext cx="3041612" cy="492443"/>
          </a:xfrm>
          <a:prstGeom prst="rect">
            <a:avLst/>
          </a:prstGeom>
          <a:noFill/>
        </p:spPr>
        <p:txBody>
          <a:bodyPr wrap="square">
            <a:spAutoFit/>
          </a:bodyPr>
          <a:lstStyle/>
          <a:p>
            <a:pPr>
              <a:spcBef>
                <a:spcPct val="50000"/>
              </a:spcBef>
              <a:defRPr/>
            </a:pPr>
            <a:r>
              <a:rPr lang="en-US" altLang="zh-CN" sz="2600" b="1" dirty="0" smtClean="0">
                <a:latin typeface="Helvetica"/>
              </a:rPr>
              <a:t>be afflicted by</a:t>
            </a:r>
            <a:endParaRPr lang="en-US" altLang="zh-CN" sz="2600" b="1" dirty="0" smtClean="0">
              <a:latin typeface="Helvetica"/>
            </a:endParaRPr>
          </a:p>
        </p:txBody>
      </p:sp>
      <p:sp>
        <p:nvSpPr>
          <p:cNvPr id="2" name="TextBox 1"/>
          <p:cNvSpPr txBox="1"/>
          <p:nvPr/>
        </p:nvSpPr>
        <p:spPr>
          <a:xfrm>
            <a:off x="3746500"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887932" y="3140968"/>
            <a:ext cx="6956278" cy="830997"/>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由于遭受无休止战争的折磨，人们生活在极度贫困之中。</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8793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0"/>
            <a:ext cx="9248783" cy="6640513"/>
            <a:chOff x="0" y="0"/>
            <a:chExt cx="9248783" cy="6640513"/>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0" name="Picture 2"/>
            <p:cNvPicPr>
              <a:picLocks noChangeAspect="1" noChangeArrowheads="1"/>
            </p:cNvPicPr>
            <p:nvPr/>
          </p:nvPicPr>
          <p:blipFill>
            <a:blip r:embed="rId1"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p:spPr>
        </p:pic>
        <p:sp>
          <p:nvSpPr>
            <p:cNvPr id="140296" name="Rectangle 6"/>
            <p:cNvSpPr>
              <a:spLocks noChangeArrowheads="1"/>
            </p:cNvSpPr>
            <p:nvPr/>
          </p:nvSpPr>
          <p:spPr bwMode="auto">
            <a:xfrm>
              <a:off x="5643570" y="1071546"/>
              <a:ext cx="3605213" cy="830997"/>
            </a:xfrm>
            <a:prstGeom prst="rect">
              <a:avLst/>
            </a:prstGeom>
            <a:noFill/>
            <a:ln w="9525">
              <a:noFill/>
              <a:miter lim="800000"/>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smtClean="0">
                <a:solidFill>
                  <a:srgbClr val="000000"/>
                </a:solidFill>
                <a:latin typeface="Helvetica"/>
              </a:endParaRP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2" cstate="print"/>
            <a:srcRect/>
            <a:stretch>
              <a:fillRect/>
            </a:stretch>
          </p:blipFill>
          <p:spPr bwMode="auto">
            <a:xfrm>
              <a:off x="5581650" y="2276872"/>
              <a:ext cx="3346450" cy="1035057"/>
            </a:xfrm>
            <a:prstGeom prst="rect">
              <a:avLst/>
            </a:prstGeom>
            <a:noFill/>
            <a:ln w="9525">
              <a:noFill/>
              <a:miter lim="800000"/>
              <a:headEnd/>
              <a:tailEnd/>
            </a:ln>
          </p:spPr>
        </p:pic>
        <p:sp>
          <p:nvSpPr>
            <p:cNvPr id="18" name="TextBox 17">
              <a:hlinkClick r:id="rId3" action="ppaction://hlinksldjump"/>
            </p:cNvPr>
            <p:cNvSpPr txBox="1"/>
            <p:nvPr/>
          </p:nvSpPr>
          <p:spPr>
            <a:xfrm>
              <a:off x="6559575" y="2564904"/>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40299" name="Picture 9"/>
            <p:cNvPicPr>
              <a:picLocks noChangeAspect="1" noChangeArrowheads="1"/>
            </p:cNvPicPr>
            <p:nvPr/>
          </p:nvPicPr>
          <p:blipFill>
            <a:blip r:embed="rId2" cstate="print"/>
            <a:srcRect r="5480"/>
            <a:stretch>
              <a:fillRect/>
            </a:stretch>
          </p:blipFill>
          <p:spPr bwMode="auto">
            <a:xfrm>
              <a:off x="4214810" y="3717032"/>
              <a:ext cx="4929190" cy="1052512"/>
            </a:xfrm>
            <a:prstGeom prst="rect">
              <a:avLst/>
            </a:prstGeom>
            <a:noFill/>
            <a:ln w="9525">
              <a:noFill/>
              <a:miter lim="800000"/>
              <a:headEnd/>
              <a:tailEnd/>
            </a:ln>
          </p:spPr>
        </p:pic>
        <p:sp>
          <p:nvSpPr>
            <p:cNvPr id="22" name="TextBox 21">
              <a:hlinkClick r:id="rId4" action="ppaction://hlinksldjump"/>
            </p:cNvPr>
            <p:cNvSpPr txBox="1"/>
            <p:nvPr/>
          </p:nvSpPr>
          <p:spPr>
            <a:xfrm>
              <a:off x="5229225" y="4005064"/>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40304" name="Picture 9"/>
            <p:cNvPicPr>
              <a:picLocks noChangeAspect="1" noChangeArrowheads="1"/>
            </p:cNvPicPr>
            <p:nvPr/>
          </p:nvPicPr>
          <p:blipFill>
            <a:blip r:embed="rId2" cstate="print"/>
            <a:srcRect/>
            <a:stretch>
              <a:fillRect/>
            </a:stretch>
          </p:blipFill>
          <p:spPr bwMode="auto">
            <a:xfrm>
              <a:off x="3714744" y="5157192"/>
              <a:ext cx="5119694" cy="1052513"/>
            </a:xfrm>
            <a:prstGeom prst="rect">
              <a:avLst/>
            </a:prstGeom>
            <a:noFill/>
            <a:ln w="9525">
              <a:noFill/>
              <a:miter lim="800000"/>
              <a:headEnd/>
              <a:tailEnd/>
            </a:ln>
          </p:spPr>
        </p:pic>
        <p:sp>
          <p:nvSpPr>
            <p:cNvPr id="2" name="TextBox 21">
              <a:hlinkClick r:id="rId5" action="ppaction://hlinksldjump"/>
            </p:cNvPr>
            <p:cNvSpPr txBox="1"/>
            <p:nvPr/>
          </p:nvSpPr>
          <p:spPr>
            <a:xfrm>
              <a:off x="4759348" y="5446385"/>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Cultural background</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pic>
          <p:nvPicPr>
            <p:cNvPr id="20"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grpSp>
      <p:grpSp>
        <p:nvGrpSpPr>
          <p:cNvPr id="23" name="组合 22"/>
          <p:cNvGrpSpPr/>
          <p:nvPr/>
        </p:nvGrpSpPr>
        <p:grpSpPr>
          <a:xfrm>
            <a:off x="0" y="0"/>
            <a:ext cx="9252520" cy="708025"/>
            <a:chOff x="0" y="0"/>
            <a:chExt cx="9252520" cy="708025"/>
          </a:xfrm>
        </p:grpSpPr>
        <p:sp>
          <p:nvSpPr>
            <p:cNvPr id="24"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5"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26" name="TextBox 25"/>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pic>
        <p:nvPicPr>
          <p:cNvPr id="19" name="Picture 1" descr="D:\已买图\物品\TWM0636331749_566X849.jpg"/>
          <p:cNvPicPr>
            <a:picLocks noChangeAspect="1" noChangeArrowheads="1"/>
          </p:cNvPicPr>
          <p:nvPr/>
        </p:nvPicPr>
        <p:blipFill>
          <a:blip r:embed="rId8"/>
          <a:srcRect/>
          <a:stretch>
            <a:fillRect/>
          </a:stretch>
        </p:blipFill>
        <p:spPr bwMode="auto">
          <a:xfrm>
            <a:off x="0" y="2405063"/>
            <a:ext cx="2968625" cy="44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75717" y="1412776"/>
            <a:ext cx="2932187" cy="830997"/>
          </a:xfrm>
          <a:prstGeom prst="rect">
            <a:avLst/>
          </a:prstGeom>
          <a:noFill/>
          <a:ln w="9525">
            <a:noFill/>
            <a:miter lim="800000"/>
          </a:ln>
        </p:spPr>
        <p:txBody>
          <a:bodyPr wrap="square">
            <a:spAutoFit/>
          </a:bodyPr>
          <a:lstStyle/>
          <a:p>
            <a:r>
              <a:rPr lang="zh-CN" altLang="en-US" sz="2400" b="1" dirty="0" smtClean="0">
                <a:solidFill>
                  <a:srgbClr val="000000"/>
                </a:solidFill>
                <a:latin typeface="华文楷体" panose="02010600040101010101" pitchFamily="2" charset="-122"/>
                <a:ea typeface="华文楷体" panose="02010600040101010101" pitchFamily="2" charset="-122"/>
              </a:rPr>
              <a:t>把某人</a:t>
            </a:r>
            <a:r>
              <a:rPr lang="en-US" altLang="zh-CN" sz="2400" b="1" dirty="0" smtClean="0">
                <a:solidFill>
                  <a:srgbClr val="000000"/>
                </a:solidFill>
                <a:latin typeface="华文楷体" panose="02010600040101010101" pitchFamily="2" charset="-122"/>
                <a:ea typeface="华文楷体" panose="02010600040101010101" pitchFamily="2" charset="-122"/>
              </a:rPr>
              <a:t>/</a:t>
            </a:r>
            <a:r>
              <a:rPr lang="zh-CN" altLang="en-US" sz="2400" b="1" dirty="0" smtClean="0">
                <a:solidFill>
                  <a:srgbClr val="000000"/>
                </a:solidFill>
                <a:latin typeface="华文楷体" panose="02010600040101010101" pitchFamily="2" charset="-122"/>
                <a:ea typeface="华文楷体" panose="02010600040101010101" pitchFamily="2" charset="-122"/>
              </a:rPr>
              <a:t>物从</a:t>
            </a:r>
            <a:r>
              <a:rPr lang="en-US" altLang="zh-CN" sz="2400" b="1" dirty="0" smtClean="0">
                <a:solidFill>
                  <a:srgbClr val="000000"/>
                </a:solidFill>
                <a:latin typeface="华文楷体" panose="02010600040101010101" pitchFamily="2" charset="-122"/>
                <a:ea typeface="华文楷体" panose="02010600040101010101" pitchFamily="2" charset="-122"/>
              </a:rPr>
              <a:t>…</a:t>
            </a:r>
            <a:r>
              <a:rPr lang="zh-CN" altLang="en-US" sz="2400" b="1" dirty="0" smtClean="0">
                <a:solidFill>
                  <a:srgbClr val="000000"/>
                </a:solidFill>
                <a:latin typeface="华文楷体" panose="02010600040101010101" pitchFamily="2" charset="-122"/>
                <a:ea typeface="华文楷体" panose="02010600040101010101" pitchFamily="2" charset="-122"/>
              </a:rPr>
              <a:t>转变成</a:t>
            </a:r>
            <a:r>
              <a:rPr lang="en-US" altLang="zh-CN" sz="2400" b="1" dirty="0" smtClean="0">
                <a:solidFill>
                  <a:srgbClr val="000000"/>
                </a:solidFill>
                <a:latin typeface="华文楷体" panose="02010600040101010101" pitchFamily="2" charset="-122"/>
                <a:ea typeface="华文楷体" panose="02010600040101010101" pitchFamily="2" charset="-122"/>
              </a:rPr>
              <a:t>…</a:t>
            </a:r>
            <a:endParaRPr lang="zh-CN" altLang="en-US" sz="2400" b="1" dirty="0" smtClean="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993761" y="4467533"/>
            <a:ext cx="6507197"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military training/ civilian youth/ transform / cadet</a:t>
            </a:r>
            <a:r>
              <a:rPr kumimoji="1" lang="en-US" altLang="zh-CN" sz="2400" dirty="0" smtClean="0">
                <a:solidFill>
                  <a:srgbClr val="0D0A10"/>
                </a:solidFill>
                <a:latin typeface="Helvetica"/>
              </a:rPr>
              <a:t>)</a:t>
            </a:r>
            <a:endParaRPr kumimoji="1" lang="en-US" altLang="zh-CN" sz="2400" dirty="0" smtClean="0">
              <a:solidFill>
                <a:srgbClr val="0D0A10"/>
              </a:solidFill>
              <a:latin typeface="Helvetica"/>
            </a:endParaRPr>
          </a:p>
        </p:txBody>
      </p:sp>
      <p:sp>
        <p:nvSpPr>
          <p:cNvPr id="14" name="TextBox 8"/>
          <p:cNvSpPr txBox="1">
            <a:spLocks noChangeArrowheads="1"/>
          </p:cNvSpPr>
          <p:nvPr/>
        </p:nvSpPr>
        <p:spPr bwMode="auto">
          <a:xfrm>
            <a:off x="993761" y="5030088"/>
            <a:ext cx="6929486" cy="830997"/>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The military training </a:t>
            </a:r>
            <a:r>
              <a:rPr kumimoji="1" lang="en-US" altLang="zh-CN" sz="2400" b="1" dirty="0" smtClean="0">
                <a:solidFill>
                  <a:srgbClr val="FF6600"/>
                </a:solidFill>
                <a:latin typeface="Helvetica"/>
              </a:rPr>
              <a:t>transformed</a:t>
            </a:r>
            <a:r>
              <a:rPr kumimoji="1" lang="en-US" altLang="zh-CN" sz="2400" dirty="0" smtClean="0">
                <a:latin typeface="Helvetica"/>
              </a:rPr>
              <a:t> them </a:t>
            </a:r>
            <a:r>
              <a:rPr kumimoji="1" lang="en-US" altLang="zh-CN" sz="2400" b="1" dirty="0" smtClean="0">
                <a:solidFill>
                  <a:srgbClr val="FF6600"/>
                </a:solidFill>
                <a:latin typeface="Helvetica"/>
              </a:rPr>
              <a:t>from</a:t>
            </a:r>
            <a:r>
              <a:rPr kumimoji="1" lang="en-US" altLang="zh-CN" sz="2400" dirty="0" smtClean="0">
                <a:latin typeface="Helvetica"/>
              </a:rPr>
              <a:t> ordinary civilian youths </a:t>
            </a:r>
            <a:r>
              <a:rPr kumimoji="1" lang="en-US" altLang="zh-CN" sz="2400" b="1" dirty="0" smtClean="0">
                <a:solidFill>
                  <a:srgbClr val="FF6600"/>
                </a:solidFill>
                <a:latin typeface="Helvetica"/>
              </a:rPr>
              <a:t>to </a:t>
            </a:r>
            <a:r>
              <a:rPr kumimoji="1" lang="en-US" altLang="zh-CN" sz="2400" dirty="0" smtClean="0">
                <a:latin typeface="Helvetica"/>
              </a:rPr>
              <a:t>qualified cadets.</a:t>
            </a:r>
            <a:endParaRPr kumimoji="1" lang="en-US" altLang="zh-CN" sz="2400" dirty="0">
              <a:latin typeface="Helvetica"/>
            </a:endParaRPr>
          </a:p>
        </p:txBody>
      </p:sp>
      <p:sp>
        <p:nvSpPr>
          <p:cNvPr id="16" name="TextBox 15"/>
          <p:cNvSpPr txBox="1">
            <a:spLocks noChangeArrowheads="1"/>
          </p:cNvSpPr>
          <p:nvPr/>
        </p:nvSpPr>
        <p:spPr bwMode="auto">
          <a:xfrm>
            <a:off x="5338763" y="1412776"/>
            <a:ext cx="3386137" cy="892552"/>
          </a:xfrm>
          <a:prstGeom prst="rect">
            <a:avLst/>
          </a:prstGeom>
          <a:noFill/>
          <a:ln w="9525" algn="ctr">
            <a:noFill/>
            <a:miter lim="800000"/>
          </a:ln>
        </p:spPr>
        <p:txBody>
          <a:bodyPr wrap="square">
            <a:spAutoFit/>
          </a:bodyPr>
          <a:lstStyle/>
          <a:p>
            <a:r>
              <a:rPr lang="en-US" altLang="zh-CN" sz="2600" b="1" dirty="0" smtClean="0">
                <a:latin typeface="Helvetica"/>
              </a:rPr>
              <a:t>transform sb./</a:t>
            </a:r>
            <a:r>
              <a:rPr lang="en-US" altLang="zh-CN" sz="2600" b="1" dirty="0" err="1" smtClean="0">
                <a:latin typeface="Helvetica"/>
              </a:rPr>
              <a:t>sth</a:t>
            </a:r>
            <a:r>
              <a:rPr lang="en-US" altLang="zh-CN" sz="2600" b="1" dirty="0" smtClean="0">
                <a:latin typeface="Helvetica"/>
              </a:rPr>
              <a:t>. from… to…</a:t>
            </a:r>
            <a:endParaRPr lang="en-US" altLang="zh-CN" sz="2600" b="1" dirty="0" smtClean="0">
              <a:latin typeface="Helvetica"/>
            </a:endParaRPr>
          </a:p>
        </p:txBody>
      </p:sp>
      <p:sp>
        <p:nvSpPr>
          <p:cNvPr id="2" name="TextBox 1"/>
          <p:cNvSpPr txBox="1"/>
          <p:nvPr/>
        </p:nvSpPr>
        <p:spPr>
          <a:xfrm>
            <a:off x="3687763" y="162880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993761"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993761" y="3324525"/>
            <a:ext cx="7000924" cy="461665"/>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军训使他们从普通地方青年转变成合格的军校学员。</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993761"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0100" y="1671191"/>
            <a:ext cx="2468562" cy="461665"/>
          </a:xfrm>
          <a:prstGeom prst="rect">
            <a:avLst/>
          </a:prstGeom>
          <a:noFill/>
          <a:ln w="9525">
            <a:noFill/>
            <a:miter lim="800000"/>
          </a:ln>
        </p:spPr>
        <p:txBody>
          <a:bodyPr>
            <a:spAutoFit/>
          </a:bodyPr>
          <a:lstStyle/>
          <a:p>
            <a:r>
              <a:rPr lang="zh-CN" altLang="en-US" sz="2400" b="1" dirty="0" smtClean="0">
                <a:solidFill>
                  <a:srgbClr val="000000"/>
                </a:solidFill>
                <a:latin typeface="华文楷体" panose="02010600040101010101" pitchFamily="2" charset="-122"/>
                <a:ea typeface="华文楷体" panose="02010600040101010101" pitchFamily="2" charset="-122"/>
              </a:rPr>
              <a:t>开始，着手</a:t>
            </a:r>
            <a:endParaRPr lang="zh-CN" altLang="en-US" sz="2400" b="1" dirty="0" smtClean="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827585" y="4407495"/>
            <a:ext cx="7344816" cy="461665"/>
          </a:xfrm>
          <a:prstGeom prst="rect">
            <a:avLst/>
          </a:prstGeom>
          <a:solidFill>
            <a:srgbClr val="FFC000"/>
          </a:solidFill>
          <a:effectLst>
            <a:softEdge rad="127000"/>
          </a:effectLst>
        </p:spPr>
        <p:txBody>
          <a:bodyPr wrap="square">
            <a:spAutoFit/>
          </a:bodyPr>
          <a:lstStyle/>
          <a:p>
            <a:pPr>
              <a:defRPr/>
            </a:pPr>
            <a:r>
              <a:rPr lang="en-US" altLang="zh-CN" sz="2400" dirty="0" smtClean="0"/>
              <a:t>(tremendous/ determination / embark on/ solo /voyage</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827584" y="4869160"/>
            <a:ext cx="6929486" cy="1200329"/>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With tremendous determination and courage, he </a:t>
            </a:r>
            <a:r>
              <a:rPr kumimoji="1" lang="en-US" altLang="zh-CN" sz="2400" b="1" dirty="0" smtClean="0">
                <a:solidFill>
                  <a:srgbClr val="FF6600"/>
                </a:solidFill>
                <a:latin typeface="Helvetica"/>
              </a:rPr>
              <a:t>embarked on </a:t>
            </a:r>
            <a:r>
              <a:rPr kumimoji="1" lang="en-US" altLang="zh-CN" sz="2400" dirty="0" smtClean="0">
                <a:latin typeface="Helvetica"/>
              </a:rPr>
              <a:t>a solo voyage across the Pacific Ocean. </a:t>
            </a:r>
            <a:endParaRPr kumimoji="1" lang="en-US" altLang="zh-CN" sz="2400" dirty="0">
              <a:latin typeface="Helvetica"/>
            </a:endParaRPr>
          </a:p>
        </p:txBody>
      </p:sp>
      <p:sp>
        <p:nvSpPr>
          <p:cNvPr id="16" name="TextBox 15"/>
          <p:cNvSpPr txBox="1">
            <a:spLocks noChangeArrowheads="1"/>
          </p:cNvSpPr>
          <p:nvPr/>
        </p:nvSpPr>
        <p:spPr bwMode="auto">
          <a:xfrm>
            <a:off x="5357817" y="1640413"/>
            <a:ext cx="2814583" cy="492443"/>
          </a:xfrm>
          <a:prstGeom prst="rect">
            <a:avLst/>
          </a:prstGeom>
          <a:noFill/>
          <a:ln w="9525" algn="ctr">
            <a:noFill/>
            <a:miter lim="800000"/>
          </a:ln>
        </p:spPr>
        <p:txBody>
          <a:bodyPr wrap="square">
            <a:spAutoFit/>
          </a:bodyPr>
          <a:lstStyle/>
          <a:p>
            <a:pPr algn="ctr"/>
            <a:r>
              <a:rPr lang="en-US" altLang="zh-CN" sz="2600" b="1" dirty="0" smtClean="0">
                <a:latin typeface="Helvetica"/>
              </a:rPr>
              <a:t>embark on/upon</a:t>
            </a:r>
            <a:endParaRPr lang="en-US" altLang="zh-CN" sz="2600" b="1" dirty="0" smtClean="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2758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827584" y="3140968"/>
            <a:ext cx="7000924" cy="830997"/>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带着巨大的决心与勇气，他开始了独自横渡太平洋的航行。</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27584" y="394466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5409" y="1568405"/>
            <a:ext cx="2630487" cy="461665"/>
          </a:xfrm>
          <a:prstGeom prst="rect">
            <a:avLst/>
          </a:prstGeom>
          <a:noFill/>
          <a:ln w="9525">
            <a:noFill/>
            <a:miter lim="800000"/>
          </a:ln>
        </p:spPr>
        <p:txBody>
          <a:bodyPr>
            <a:spAutoFit/>
          </a:bodyPr>
          <a:lstStyle/>
          <a:p>
            <a:r>
              <a:rPr lang="zh-CN" altLang="en-US" sz="2400" b="1" dirty="0" smtClean="0">
                <a:solidFill>
                  <a:srgbClr val="000000"/>
                </a:solidFill>
                <a:latin typeface="华文楷体" panose="02010600040101010101" pitchFamily="2" charset="-122"/>
                <a:ea typeface="华文楷体" panose="02010600040101010101" pitchFamily="2" charset="-122"/>
              </a:rPr>
              <a:t>剥夺某人某物</a:t>
            </a:r>
            <a:endParaRPr lang="zh-CN" altLang="en-US" sz="2400" b="1" dirty="0" smtClean="0">
              <a:solidFill>
                <a:srgbClr val="000000"/>
              </a:solidFill>
              <a:latin typeface="华文楷体" panose="02010600040101010101" pitchFamily="2" charset="-122"/>
              <a:ea typeface="华文楷体" panose="02010600040101010101" pitchFamily="2" charset="-122"/>
            </a:endParaRPr>
          </a:p>
        </p:txBody>
      </p:sp>
      <p:sp>
        <p:nvSpPr>
          <p:cNvPr id="14" name="TextBox 8"/>
          <p:cNvSpPr txBox="1">
            <a:spLocks noChangeArrowheads="1"/>
          </p:cNvSpPr>
          <p:nvPr/>
        </p:nvSpPr>
        <p:spPr bwMode="auto">
          <a:xfrm>
            <a:off x="1036610" y="4974267"/>
            <a:ext cx="6986635" cy="830997"/>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Because of poverty, many children in remote areas </a:t>
            </a:r>
            <a:r>
              <a:rPr kumimoji="1" lang="en-US" altLang="zh-CN" sz="2400" b="1" dirty="0" smtClean="0">
                <a:solidFill>
                  <a:srgbClr val="FF6600"/>
                </a:solidFill>
                <a:latin typeface="Helvetica"/>
              </a:rPr>
              <a:t>are deprived of </a:t>
            </a:r>
            <a:r>
              <a:rPr kumimoji="1" lang="en-US" altLang="zh-CN" sz="2400" dirty="0" smtClean="0">
                <a:latin typeface="Helvetica"/>
              </a:rPr>
              <a:t>their right to education. </a:t>
            </a:r>
            <a:endParaRPr kumimoji="1" lang="en-US" altLang="zh-CN" sz="2400" b="1" dirty="0">
              <a:latin typeface="Helvetica"/>
            </a:endParaRPr>
          </a:p>
        </p:txBody>
      </p:sp>
      <p:sp>
        <p:nvSpPr>
          <p:cNvPr id="16" name="TextBox 15"/>
          <p:cNvSpPr txBox="1">
            <a:spLocks noChangeArrowheads="1"/>
          </p:cNvSpPr>
          <p:nvPr/>
        </p:nvSpPr>
        <p:spPr bwMode="auto">
          <a:xfrm>
            <a:off x="5415036" y="1568405"/>
            <a:ext cx="2973388" cy="892552"/>
          </a:xfrm>
          <a:prstGeom prst="rect">
            <a:avLst/>
          </a:prstGeom>
          <a:noFill/>
          <a:ln w="9525" algn="ctr">
            <a:noFill/>
            <a:miter lim="800000"/>
          </a:ln>
        </p:spPr>
        <p:txBody>
          <a:bodyPr wrap="square">
            <a:spAutoFit/>
          </a:bodyPr>
          <a:lstStyle/>
          <a:p>
            <a:pPr algn="ctr"/>
            <a:r>
              <a:rPr lang="en-US" altLang="zh-CN" sz="2600" b="1" dirty="0" smtClean="0">
                <a:latin typeface="Helvetica"/>
              </a:rPr>
              <a:t>deprive sb. of </a:t>
            </a:r>
            <a:r>
              <a:rPr lang="en-US" altLang="zh-CN" sz="2600" b="1" dirty="0" err="1" smtClean="0">
                <a:latin typeface="Helvetica"/>
              </a:rPr>
              <a:t>sth</a:t>
            </a:r>
            <a:r>
              <a:rPr lang="en-US" altLang="zh-CN" sz="2600" b="1" dirty="0" smtClean="0">
                <a:latin typeface="Helvetica"/>
              </a:rPr>
              <a:t>.</a:t>
            </a:r>
            <a:endParaRPr lang="en-US" altLang="zh-CN" sz="2600" b="1"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1036610" y="278028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36610" y="3215256"/>
            <a:ext cx="7064400" cy="830997"/>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由于贫困，许多偏远地区的儿童被剥夺了受教育的权利。</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036610" y="393725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7" name="文本框 5"/>
          <p:cNvSpPr txBox="1"/>
          <p:nvPr/>
        </p:nvSpPr>
        <p:spPr>
          <a:xfrm>
            <a:off x="1036610" y="4396665"/>
            <a:ext cx="6487718" cy="461665"/>
          </a:xfrm>
          <a:prstGeom prst="rect">
            <a:avLst/>
          </a:prstGeom>
          <a:solidFill>
            <a:srgbClr val="FFC000"/>
          </a:solidFill>
          <a:effectLst>
            <a:softEdge rad="127000"/>
          </a:effectLst>
        </p:spPr>
        <p:txBody>
          <a:bodyPr wrap="square">
            <a:spAutoFit/>
          </a:bodyPr>
          <a:lstStyle/>
          <a:p>
            <a:pPr>
              <a:defRPr/>
            </a:pPr>
            <a:r>
              <a:rPr lang="en-US" altLang="zh-CN" sz="2400" dirty="0" smtClean="0"/>
              <a:t>(remote areas / deprive… of… /right to education)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grpSp>
        <p:nvGrpSpPr>
          <p:cNvPr id="13" name="组合 14"/>
          <p:cNvGrpSpPr/>
          <p:nvPr/>
        </p:nvGrpSpPr>
        <p:grpSpPr bwMode="auto">
          <a:xfrm>
            <a:off x="-14288" y="-26988"/>
            <a:ext cx="7115176" cy="1152526"/>
            <a:chOff x="-14288" y="-27384"/>
            <a:chExt cx="7115715" cy="1152525"/>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640413"/>
            <a:ext cx="2630487" cy="461665"/>
          </a:xfrm>
          <a:prstGeom prst="rect">
            <a:avLst/>
          </a:prstGeom>
          <a:noFill/>
          <a:ln w="9525">
            <a:noFill/>
            <a:miter lim="800000"/>
          </a:ln>
        </p:spPr>
        <p:txBody>
          <a:bodyPr>
            <a:spAutoFit/>
          </a:bodyPr>
          <a:lstStyle/>
          <a:p>
            <a:r>
              <a:rPr kumimoji="1" lang="zh-CN" altLang="en-US" sz="2400" b="1" dirty="0" smtClean="0">
                <a:solidFill>
                  <a:srgbClr val="0D0A10"/>
                </a:solidFill>
                <a:latin typeface="华文楷体" panose="02010600040101010101" pitchFamily="2" charset="-122"/>
                <a:ea typeface="华文楷体" panose="02010600040101010101" pitchFamily="2" charset="-122"/>
                <a:cs typeface="华文楷体" panose="02010600040101010101" pitchFamily="2" charset="-122"/>
              </a:rPr>
              <a:t>埋头于；沉溺于</a:t>
            </a:r>
            <a:endParaRPr kumimoji="1" lang="zh-CN" altLang="en-US" sz="2400" b="1" dirty="0" smtClean="0">
              <a:solidFill>
                <a:srgbClr val="0D0A1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 name="文本框 5"/>
          <p:cNvSpPr txBox="1"/>
          <p:nvPr/>
        </p:nvSpPr>
        <p:spPr>
          <a:xfrm>
            <a:off x="922323" y="4320296"/>
            <a:ext cx="6907219" cy="830997"/>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be drowned in / detective story / appealing plots / neglect one’s meals and sleep</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22323" y="5219980"/>
            <a:ext cx="6907219" cy="873316"/>
          </a:xfrm>
          <a:prstGeom prst="rect">
            <a:avLst/>
          </a:prstGeom>
          <a:noFill/>
          <a:ln w="9525">
            <a:noFill/>
            <a:miter lim="800000"/>
          </a:ln>
        </p:spPr>
        <p:txBody>
          <a:bodyPr wrap="square">
            <a:spAutoFit/>
          </a:bodyPr>
          <a:lstStyle/>
          <a:p>
            <a:pPr>
              <a:lnSpc>
                <a:spcPct val="110000"/>
              </a:lnSpc>
              <a:spcBef>
                <a:spcPct val="50000"/>
              </a:spcBef>
            </a:pPr>
            <a:r>
              <a:rPr kumimoji="1" lang="en-US" altLang="zh-CN" sz="2400" b="1" dirty="0" smtClean="0">
                <a:solidFill>
                  <a:srgbClr val="FF6600"/>
                </a:solidFill>
                <a:latin typeface="Helvetica"/>
              </a:rPr>
              <a:t>Drowned in </a:t>
            </a:r>
            <a:r>
              <a:rPr kumimoji="1" lang="en-US" altLang="zh-CN" sz="2400" dirty="0" smtClean="0">
                <a:latin typeface="Helvetica"/>
              </a:rPr>
              <a:t>the appealing plots of the detective story, the child neglected his meals and sleep. </a:t>
            </a:r>
            <a:endParaRPr kumimoji="1" lang="en-US" altLang="zh-CN" sz="2400" dirty="0">
              <a:latin typeface="Helvetica"/>
            </a:endParaRPr>
          </a:p>
        </p:txBody>
      </p:sp>
      <p:sp>
        <p:nvSpPr>
          <p:cNvPr id="16" name="TextBox 15"/>
          <p:cNvSpPr txBox="1">
            <a:spLocks noChangeArrowheads="1"/>
          </p:cNvSpPr>
          <p:nvPr/>
        </p:nvSpPr>
        <p:spPr bwMode="auto">
          <a:xfrm>
            <a:off x="5551090" y="1640413"/>
            <a:ext cx="2515033" cy="492443"/>
          </a:xfrm>
          <a:prstGeom prst="rect">
            <a:avLst/>
          </a:prstGeom>
          <a:noFill/>
          <a:ln w="9525" algn="ctr">
            <a:noFill/>
            <a:miter lim="800000"/>
          </a:ln>
        </p:spPr>
        <p:txBody>
          <a:bodyPr wrap="square">
            <a:spAutoFit/>
          </a:bodyPr>
          <a:lstStyle/>
          <a:p>
            <a:r>
              <a:rPr lang="en-US" altLang="zh-CN" sz="2600" b="1" dirty="0" smtClean="0">
                <a:latin typeface="Helvetica"/>
              </a:rPr>
              <a:t>be drowned in</a:t>
            </a:r>
            <a:endParaRPr lang="en-US" altLang="zh-CN" sz="2600" b="1" dirty="0">
              <a:latin typeface="Helvetica"/>
            </a:endParaRP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922323"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922323" y="3132764"/>
            <a:ext cx="7143800" cy="830997"/>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这个孩子沉浸在侦探小说引人入胜的情节里，废寝忘食。</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922323" y="389580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grpSp>
        <p:nvGrpSpPr>
          <p:cNvPr id="15" name="组合 14"/>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15467" y="1712421"/>
            <a:ext cx="2992437" cy="461665"/>
          </a:xfrm>
          <a:prstGeom prst="rect">
            <a:avLst/>
          </a:prstGeom>
          <a:noFill/>
          <a:ln w="9525">
            <a:noFill/>
            <a:miter lim="800000"/>
          </a:ln>
        </p:spPr>
        <p:txBody>
          <a:bodyPr wrap="square">
            <a:spAutoFit/>
          </a:bodyPr>
          <a:lstStyle/>
          <a:p>
            <a:r>
              <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rPr>
              <a:t>分享；分担；参与</a:t>
            </a:r>
            <a:endPar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 name="文本框 5"/>
          <p:cNvSpPr txBox="1"/>
          <p:nvPr/>
        </p:nvSpPr>
        <p:spPr>
          <a:xfrm>
            <a:off x="899592" y="4415273"/>
            <a:ext cx="6048672" cy="461665"/>
          </a:xfrm>
          <a:prstGeom prst="rect">
            <a:avLst/>
          </a:prstGeom>
          <a:solidFill>
            <a:srgbClr val="FFC000"/>
          </a:solidFill>
          <a:effectLst>
            <a:softEdge rad="127000"/>
          </a:effectLst>
        </p:spPr>
        <p:txBody>
          <a:bodyPr wrap="square">
            <a:spAutoFit/>
          </a:bodyPr>
          <a:lstStyle/>
          <a:p>
            <a:pPr>
              <a:defRPr/>
            </a:pPr>
            <a:r>
              <a:rPr lang="en-US" altLang="zh-CN" sz="2400" dirty="0" smtClean="0"/>
              <a:t>(share in / common task / harmonious society</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857760"/>
            <a:ext cx="6905695" cy="1200329"/>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All people, whether they are male or female, old or young, rich or poor, should </a:t>
            </a:r>
            <a:r>
              <a:rPr kumimoji="1" lang="en-US" altLang="zh-CN" sz="2400" b="1" dirty="0" smtClean="0">
                <a:solidFill>
                  <a:srgbClr val="FF6600"/>
                </a:solidFill>
                <a:latin typeface="Helvetica"/>
              </a:rPr>
              <a:t>share in </a:t>
            </a:r>
            <a:r>
              <a:rPr kumimoji="1" lang="en-US" altLang="zh-CN" sz="2400" dirty="0" smtClean="0">
                <a:latin typeface="Helvetica"/>
              </a:rPr>
              <a:t>the common task of creating a harmonious society. </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899592" y="3143248"/>
            <a:ext cx="7321025" cy="830997"/>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所有人，不管是男性还是女性，年老还是年轻，富有还是贫穷，都应参与到构建和谐社会的共同任务中。</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99592"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4" name="TextBox 7"/>
          <p:cNvSpPr txBox="1">
            <a:spLocks noChangeArrowheads="1"/>
          </p:cNvSpPr>
          <p:nvPr/>
        </p:nvSpPr>
        <p:spPr bwMode="auto">
          <a:xfrm>
            <a:off x="5940425" y="1628800"/>
            <a:ext cx="1774847" cy="492443"/>
          </a:xfrm>
          <a:prstGeom prst="rect">
            <a:avLst/>
          </a:prstGeom>
          <a:noFill/>
          <a:ln w="9525">
            <a:noFill/>
            <a:miter lim="800000"/>
          </a:ln>
        </p:spPr>
        <p:txBody>
          <a:bodyPr wrap="square">
            <a:spAutoFit/>
          </a:bodyPr>
          <a:lstStyle/>
          <a:p>
            <a:r>
              <a:rPr lang="en-US" altLang="zh-CN" sz="2600" b="1" dirty="0" smtClean="0">
                <a:latin typeface="Helvetica"/>
              </a:rPr>
              <a:t>share in</a:t>
            </a:r>
            <a:endParaRPr lang="en-US" altLang="zh-CN" sz="2600" b="1" dirty="0" smtClean="0">
              <a:latin typeface="Helvetica"/>
            </a:endParaRPr>
          </a:p>
        </p:txBody>
      </p:sp>
      <p:grpSp>
        <p:nvGrpSpPr>
          <p:cNvPr id="15" name="组合 14"/>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370310" y="1568405"/>
            <a:ext cx="1833538" cy="461665"/>
          </a:xfrm>
          <a:prstGeom prst="rect">
            <a:avLst/>
          </a:prstGeom>
          <a:noFill/>
          <a:ln w="9525">
            <a:noFill/>
            <a:miter lim="800000"/>
          </a:ln>
        </p:spPr>
        <p:txBody>
          <a:bodyPr wrap="square">
            <a:spAutoFit/>
          </a:bodyPr>
          <a:lstStyle/>
          <a:p>
            <a:r>
              <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rPr>
              <a:t>以身作则</a:t>
            </a:r>
            <a:endPar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 name="文本框 5"/>
          <p:cNvSpPr txBox="1"/>
          <p:nvPr/>
        </p:nvSpPr>
        <p:spPr>
          <a:xfrm>
            <a:off x="899592" y="4423158"/>
            <a:ext cx="3958160" cy="461665"/>
          </a:xfrm>
          <a:prstGeom prst="rect">
            <a:avLst/>
          </a:prstGeom>
          <a:solidFill>
            <a:srgbClr val="FFC000"/>
          </a:solidFill>
          <a:effectLst>
            <a:softEdge rad="127000"/>
          </a:effectLst>
        </p:spPr>
        <p:txBody>
          <a:bodyPr wrap="square">
            <a:spAutoFit/>
          </a:bodyPr>
          <a:lstStyle/>
          <a:p>
            <a:pPr>
              <a:defRPr/>
            </a:pPr>
            <a:r>
              <a:rPr lang="en-US" altLang="zh-CN" sz="2400" dirty="0" smtClean="0"/>
              <a:t>(lead by example/ rather than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974267"/>
            <a:ext cx="6905695" cy="830997"/>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Good teachers </a:t>
            </a:r>
            <a:r>
              <a:rPr kumimoji="1" lang="en-US" altLang="zh-CN" sz="2400" b="1" dirty="0" smtClean="0">
                <a:solidFill>
                  <a:srgbClr val="FF6600"/>
                </a:solidFill>
                <a:latin typeface="Helvetica"/>
              </a:rPr>
              <a:t>lead by example </a:t>
            </a:r>
            <a:r>
              <a:rPr kumimoji="1" lang="en-US" altLang="zh-CN" sz="2400" dirty="0" smtClean="0">
                <a:latin typeface="Helvetica"/>
              </a:rPr>
              <a:t>rather than only tell the students what to do. </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899592" y="3290162"/>
            <a:ext cx="7321025" cy="461665"/>
          </a:xfrm>
          <a:prstGeom prst="rect">
            <a:avLst/>
          </a:prstGeom>
          <a:noFill/>
          <a:ln w="9525">
            <a:noFill/>
            <a:miter lim="800000"/>
          </a:ln>
        </p:spPr>
        <p:txBody>
          <a:bodyPr wrap="square">
            <a:spAutoFit/>
          </a:bodyPr>
          <a:lstStyle/>
          <a:p>
            <a:r>
              <a:rPr lang="zh-CN" altLang="en-US" sz="2400" dirty="0" smtClean="0">
                <a:latin typeface="华文行楷" panose="02010800040101010101" pitchFamily="2" charset="-122"/>
                <a:ea typeface="华文行楷" panose="02010800040101010101" pitchFamily="2" charset="-122"/>
              </a:rPr>
              <a:t>好老师会以身作则而不只是口头上告诉学生该做什么。</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99592" y="384127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4" name="TextBox 7"/>
          <p:cNvSpPr txBox="1">
            <a:spLocks noChangeArrowheads="1"/>
          </p:cNvSpPr>
          <p:nvPr/>
        </p:nvSpPr>
        <p:spPr bwMode="auto">
          <a:xfrm>
            <a:off x="5397501" y="1568405"/>
            <a:ext cx="3206948" cy="492443"/>
          </a:xfrm>
          <a:prstGeom prst="rect">
            <a:avLst/>
          </a:prstGeom>
          <a:noFill/>
          <a:ln w="9525">
            <a:noFill/>
            <a:miter lim="800000"/>
          </a:ln>
        </p:spPr>
        <p:txBody>
          <a:bodyPr wrap="square">
            <a:spAutoFit/>
          </a:bodyPr>
          <a:lstStyle/>
          <a:p>
            <a:r>
              <a:rPr lang="en-US" altLang="zh-CN" sz="2600" b="1" dirty="0">
                <a:latin typeface="Helvetica"/>
              </a:rPr>
              <a:t>l</a:t>
            </a:r>
            <a:r>
              <a:rPr lang="en-US" altLang="zh-CN" sz="2600" b="1" dirty="0" smtClean="0">
                <a:latin typeface="Helvetica"/>
              </a:rPr>
              <a:t>ead by example</a:t>
            </a:r>
            <a:endParaRPr lang="en-US" altLang="zh-CN" sz="2600" b="1" dirty="0" smtClean="0">
              <a:latin typeface="Helvetica"/>
            </a:endParaRPr>
          </a:p>
        </p:txBody>
      </p:sp>
      <p:grpSp>
        <p:nvGrpSpPr>
          <p:cNvPr id="15" name="组合 14"/>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370310" y="1599183"/>
            <a:ext cx="1833538" cy="461665"/>
          </a:xfrm>
          <a:prstGeom prst="rect">
            <a:avLst/>
          </a:prstGeom>
          <a:noFill/>
          <a:ln w="9525">
            <a:noFill/>
            <a:miter lim="800000"/>
          </a:ln>
        </p:spPr>
        <p:txBody>
          <a:bodyPr wrap="square">
            <a:spAutoFit/>
          </a:bodyPr>
          <a:lstStyle/>
          <a:p>
            <a:r>
              <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rPr>
              <a:t>遭受</a:t>
            </a:r>
            <a:r>
              <a:rPr lang="en-US" altLang="zh-CN" sz="2400" b="1" dirty="0" smtClean="0">
                <a:latin typeface="华文楷体" panose="02010600040101010101" pitchFamily="2" charset="-122"/>
                <a:ea typeface="华文楷体" panose="02010600040101010101" pitchFamily="2" charset="-122"/>
                <a:cs typeface="华文楷体" panose="02010600040101010101" pitchFamily="2" charset="-122"/>
              </a:rPr>
              <a:t>…</a:t>
            </a:r>
            <a:r>
              <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rPr>
              <a:t>不幸</a:t>
            </a:r>
            <a:endParaRPr lang="zh-CN" altLang="en-US" sz="2400" b="1" dirty="0" smtClean="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3" name="文本框 5"/>
          <p:cNvSpPr txBox="1"/>
          <p:nvPr/>
        </p:nvSpPr>
        <p:spPr>
          <a:xfrm>
            <a:off x="899592" y="4506345"/>
            <a:ext cx="6552728" cy="461665"/>
          </a:xfrm>
          <a:prstGeom prst="rect">
            <a:avLst/>
          </a:prstGeom>
          <a:solidFill>
            <a:srgbClr val="FFC000"/>
          </a:solidFill>
          <a:effectLst>
            <a:softEdge rad="127000"/>
          </a:effectLst>
        </p:spPr>
        <p:txBody>
          <a:bodyPr wrap="square">
            <a:spAutoFit/>
          </a:bodyPr>
          <a:lstStyle/>
          <a:p>
            <a:pPr>
              <a:defRPr/>
            </a:pPr>
            <a:r>
              <a:rPr lang="en-US" altLang="zh-CN" sz="2400" dirty="0" smtClean="0"/>
              <a:t>(be stricken by / massive earthquake / magnitude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5085184"/>
            <a:ext cx="6905695" cy="830997"/>
          </a:xfrm>
          <a:prstGeom prst="rect">
            <a:avLst/>
          </a:prstGeom>
          <a:noFill/>
          <a:ln w="9525">
            <a:noFill/>
            <a:miter lim="800000"/>
          </a:ln>
        </p:spPr>
        <p:txBody>
          <a:bodyPr wrap="square">
            <a:spAutoFit/>
          </a:bodyPr>
          <a:lstStyle/>
          <a:p>
            <a:pPr>
              <a:spcBef>
                <a:spcPct val="50000"/>
              </a:spcBef>
            </a:pPr>
            <a:r>
              <a:rPr kumimoji="1" lang="en-US" altLang="zh-CN" sz="2400" dirty="0" smtClean="0">
                <a:latin typeface="Helvetica"/>
              </a:rPr>
              <a:t>Nepal  </a:t>
            </a:r>
            <a:r>
              <a:rPr kumimoji="1" lang="en-US" altLang="zh-CN" sz="2400" b="1" dirty="0" smtClean="0">
                <a:solidFill>
                  <a:srgbClr val="FF6600"/>
                </a:solidFill>
                <a:latin typeface="Helvetica"/>
              </a:rPr>
              <a:t>was stricken by </a:t>
            </a:r>
            <a:r>
              <a:rPr kumimoji="1" lang="en-US" altLang="zh-CN" sz="2400" dirty="0" smtClean="0">
                <a:latin typeface="Helvetica"/>
              </a:rPr>
              <a:t>a massive earthquake with a magnitude of 8.1 on April 25, 2015.</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899593" y="3356992"/>
            <a:ext cx="6768752" cy="461665"/>
          </a:xfrm>
          <a:prstGeom prst="rect">
            <a:avLst/>
          </a:prstGeom>
          <a:noFill/>
          <a:ln w="9525">
            <a:noFill/>
            <a:miter lim="800000"/>
          </a:ln>
        </p:spPr>
        <p:txBody>
          <a:bodyPr wrap="square">
            <a:spAutoFit/>
          </a:bodyPr>
          <a:lstStyle/>
          <a:p>
            <a:r>
              <a:rPr lang="en-US" altLang="zh-CN" sz="2400" dirty="0" smtClean="0">
                <a:latin typeface="华文行楷" panose="02010800040101010101" pitchFamily="2" charset="-122"/>
                <a:ea typeface="华文行楷" panose="02010800040101010101" pitchFamily="2" charset="-122"/>
              </a:rPr>
              <a:t>2015</a:t>
            </a:r>
            <a:r>
              <a:rPr lang="zh-CN" altLang="en-US" sz="2400" dirty="0" smtClean="0">
                <a:latin typeface="华文行楷" panose="02010800040101010101" pitchFamily="2" charset="-122"/>
                <a:ea typeface="华文行楷" panose="02010800040101010101" pitchFamily="2" charset="-122"/>
              </a:rPr>
              <a:t>年</a:t>
            </a:r>
            <a:r>
              <a:rPr lang="en-US" altLang="zh-CN" sz="2400" dirty="0" smtClean="0">
                <a:latin typeface="华文行楷" panose="02010800040101010101" pitchFamily="2" charset="-122"/>
                <a:ea typeface="华文行楷" panose="02010800040101010101" pitchFamily="2" charset="-122"/>
              </a:rPr>
              <a:t>4</a:t>
            </a:r>
            <a:r>
              <a:rPr lang="zh-CN" altLang="en-US" sz="2400" dirty="0" smtClean="0">
                <a:latin typeface="华文行楷" panose="02010800040101010101" pitchFamily="2" charset="-122"/>
                <a:ea typeface="华文行楷" panose="02010800040101010101" pitchFamily="2" charset="-122"/>
              </a:rPr>
              <a:t>月</a:t>
            </a:r>
            <a:r>
              <a:rPr lang="en-US" altLang="zh-CN" sz="2400" dirty="0" smtClean="0">
                <a:latin typeface="华文行楷" panose="02010800040101010101" pitchFamily="2" charset="-122"/>
                <a:ea typeface="华文行楷" panose="02010800040101010101" pitchFamily="2" charset="-122"/>
              </a:rPr>
              <a:t>25</a:t>
            </a:r>
            <a:r>
              <a:rPr lang="zh-CN" altLang="en-US" sz="2400" dirty="0" smtClean="0">
                <a:latin typeface="华文行楷" panose="02010800040101010101" pitchFamily="2" charset="-122"/>
                <a:ea typeface="华文行楷" panose="02010800040101010101" pitchFamily="2" charset="-122"/>
              </a:rPr>
              <a:t>日，尼泊尔遭受了</a:t>
            </a:r>
            <a:r>
              <a:rPr lang="en-US" altLang="zh-CN" sz="2400" dirty="0" smtClean="0">
                <a:latin typeface="华文行楷" panose="02010800040101010101" pitchFamily="2" charset="-122"/>
                <a:ea typeface="华文行楷" panose="02010800040101010101" pitchFamily="2" charset="-122"/>
              </a:rPr>
              <a:t>8.1</a:t>
            </a:r>
            <a:r>
              <a:rPr lang="zh-CN" altLang="en-US" sz="2400" dirty="0" smtClean="0">
                <a:latin typeface="华文行楷" panose="02010800040101010101" pitchFamily="2" charset="-122"/>
                <a:ea typeface="华文行楷" panose="02010800040101010101" pitchFamily="2" charset="-122"/>
              </a:rPr>
              <a:t>级大地震的</a:t>
            </a:r>
            <a:r>
              <a:rPr lang="zh-CN" altLang="en-US" sz="2400" dirty="0">
                <a:latin typeface="华文行楷" panose="02010800040101010101" pitchFamily="2" charset="-122"/>
                <a:ea typeface="华文行楷" panose="02010800040101010101" pitchFamily="2" charset="-122"/>
              </a:rPr>
              <a:t>袭击</a:t>
            </a:r>
            <a:r>
              <a:rPr lang="zh-CN" altLang="en-US" sz="2400" dirty="0" smtClean="0">
                <a:latin typeface="华文行楷" panose="02010800040101010101" pitchFamily="2" charset="-122"/>
                <a:ea typeface="华文行楷" panose="02010800040101010101" pitchFamily="2" charset="-122"/>
              </a:rPr>
              <a:t>。</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899592" y="389672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4" name="TextBox 7"/>
          <p:cNvSpPr txBox="1">
            <a:spLocks noChangeArrowheads="1"/>
          </p:cNvSpPr>
          <p:nvPr/>
        </p:nvSpPr>
        <p:spPr bwMode="auto">
          <a:xfrm>
            <a:off x="5397501" y="1640413"/>
            <a:ext cx="2503013" cy="492443"/>
          </a:xfrm>
          <a:prstGeom prst="rect">
            <a:avLst/>
          </a:prstGeom>
          <a:noFill/>
          <a:ln w="9525">
            <a:noFill/>
            <a:miter lim="800000"/>
          </a:ln>
        </p:spPr>
        <p:txBody>
          <a:bodyPr wrap="square">
            <a:spAutoFit/>
          </a:bodyPr>
          <a:lstStyle/>
          <a:p>
            <a:r>
              <a:rPr lang="en-US" altLang="zh-CN" sz="2600" b="1" dirty="0" smtClean="0">
                <a:latin typeface="Helvetica"/>
              </a:rPr>
              <a:t>be stricken by</a:t>
            </a:r>
            <a:endParaRPr lang="en-US" altLang="zh-CN" sz="2600" b="1" dirty="0" smtClean="0">
              <a:latin typeface="Helvetica"/>
            </a:endParaRPr>
          </a:p>
        </p:txBody>
      </p:sp>
      <p:grpSp>
        <p:nvGrpSpPr>
          <p:cNvPr id="15" name="组合 14"/>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hlinkClick r:id="rId3"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88" y="1936737"/>
          <a:ext cx="8501122" cy="3234181"/>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355600" marR="0" indent="-355600" algn="l" defTabSz="914400" rtl="0" eaLnBrk="1" fontAlgn="auto" latinLnBrk="0" hangingPunct="1">
                        <a:lnSpc>
                          <a:spcPct val="100000"/>
                        </a:lnSpc>
                        <a:spcBef>
                          <a:spcPct val="50000"/>
                        </a:spcBef>
                        <a:spcAft>
                          <a:spcPts val="0"/>
                        </a:spcAft>
                        <a:buClrTx/>
                        <a:buSzTx/>
                        <a:buFontTx/>
                        <a:buNone/>
                        <a:defRPr/>
                      </a:pPr>
                      <a:r>
                        <a:rPr kumimoji="1" lang="en-US" altLang="zh-CN" sz="2400" dirty="0" smtClean="0">
                          <a:latin typeface="Helvetica"/>
                        </a:rPr>
                        <a:t>1. </a:t>
                      </a:r>
                      <a:r>
                        <a:rPr lang="en-US" altLang="zh-CN" sz="2400" dirty="0" smtClean="0">
                          <a:latin typeface="Helvetica"/>
                          <a:ea typeface="华文行楷" panose="02010800040101010101" pitchFamily="2" charset="-122"/>
                        </a:rPr>
                        <a:t>Despite ..., </a:t>
                      </a:r>
                      <a:r>
                        <a:rPr lang="en-US" altLang="zh-CN" sz="2400" dirty="0" err="1" smtClean="0">
                          <a:latin typeface="Helvetica"/>
                          <a:ea typeface="华文行楷" panose="02010800040101010101" pitchFamily="2" charset="-122"/>
                        </a:rPr>
                        <a:t>sth</a:t>
                      </a:r>
                      <a:r>
                        <a:rPr lang="en-US" altLang="zh-CN" sz="2400" dirty="0" smtClean="0">
                          <a:latin typeface="Helvetica"/>
                          <a:ea typeface="华文行楷" panose="02010800040101010101" pitchFamily="2" charset="-122"/>
                        </a:rPr>
                        <a:t>. that sb. most prefers doing is (not)… </a:t>
                      </a:r>
                      <a:endParaRPr kumimoji="1" lang="en-US" altLang="zh-CN" sz="2400" b="1" dirty="0">
                        <a:solidFill>
                          <a:schemeClr val="accent1">
                            <a:lumMod val="50000"/>
                          </a:schemeClr>
                        </a:solidFill>
                        <a:latin typeface="Helvetica"/>
                        <a:ea typeface="华文楷体" panose="02010600040101010101" pitchFamily="2" charset="-122"/>
                      </a:endParaRPr>
                    </a:p>
                  </a:txBody>
                  <a:tcPr/>
                </a:tc>
                <a:tc>
                  <a:txBody>
                    <a:bodyPr/>
                    <a:lstStyle/>
                    <a:p>
                      <a:pPr marL="0" marR="0" indent="0" algn="l" defTabSz="914400" rtl="0" eaLnBrk="1" fontAlgn="auto" latinLnBrk="0" hangingPunct="1">
                        <a:lnSpc>
                          <a:spcPct val="100000"/>
                        </a:lnSpc>
                        <a:spcBef>
                          <a:spcPct val="50000"/>
                        </a:spcBef>
                        <a:spcAft>
                          <a:spcPts val="0"/>
                        </a:spcAft>
                        <a:buClrTx/>
                        <a:buSzTx/>
                        <a:buFontTx/>
                        <a:buNone/>
                        <a:defRPr/>
                      </a:pP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用于表达“与表面现象或人们预期相反的情况”。</a:t>
                      </a:r>
                      <a:endParaRPr kumimoji="1" lang="en-US" altLang="zh-CN" sz="2400" kern="1200" dirty="0">
                        <a:solidFill>
                          <a:schemeClr val="dk1"/>
                        </a:solidFill>
                        <a:latin typeface="华文楷体" panose="02010600040101010101" pitchFamily="2" charset="-122"/>
                        <a:ea typeface="华文楷体" panose="02010600040101010101" pitchFamily="2" charset="-122"/>
                        <a:cs typeface="+mn-cs"/>
                      </a:endParaRPr>
                    </a:p>
                  </a:txBody>
                  <a:tcPr/>
                </a:tc>
              </a:tr>
              <a:tr h="869230">
                <a:tc>
                  <a:txBody>
                    <a:bodyPr/>
                    <a:lstStyle/>
                    <a:p>
                      <a:pPr>
                        <a:lnSpc>
                          <a:spcPct val="100000"/>
                        </a:lnSpc>
                      </a:pPr>
                      <a:r>
                        <a:rPr kumimoji="1" lang="en-US" altLang="zh-CN" sz="2400" kern="1200" dirty="0" smtClean="0">
                          <a:latin typeface="Helvetica"/>
                        </a:rPr>
                        <a:t>2. </a:t>
                      </a:r>
                      <a:r>
                        <a:rPr lang="en-US" altLang="zh-CN" sz="2400" dirty="0" smtClean="0">
                          <a:latin typeface="Helvetica"/>
                          <a:ea typeface="华文行楷" panose="02010800040101010101" pitchFamily="2" charset="-122"/>
                        </a:rPr>
                        <a:t>As…, sb. is aware of/knows…</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用于表达“某人在特定身份下，对事物的洞察”。</a:t>
                      </a:r>
                      <a:endParaRPr kumimoji="1" lang="zh-CN" altLang="en-US" sz="2400" kern="1200" dirty="0">
                        <a:solidFill>
                          <a:schemeClr val="dk1"/>
                        </a:solidFill>
                        <a:latin typeface="华文楷体" panose="02010600040101010101" pitchFamily="2" charset="-122"/>
                        <a:ea typeface="华文楷体" panose="02010600040101010101" pitchFamily="2" charset="-122"/>
                        <a:cs typeface="+mn-cs"/>
                      </a:endParaRPr>
                    </a:p>
                  </a:txBody>
                  <a:tcPr/>
                </a:tc>
              </a:tr>
              <a:tr h="90295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2400" kern="1200" dirty="0" smtClean="0">
                          <a:latin typeface="Helvetica"/>
                        </a:rPr>
                        <a:t>3. </a:t>
                      </a:r>
                      <a:r>
                        <a:rPr lang="en-US" altLang="zh-CN" sz="2400" dirty="0" smtClean="0">
                          <a:latin typeface="Helvetica"/>
                          <a:ea typeface="华文行楷" panose="02010800040101010101" pitchFamily="2" charset="-122"/>
                        </a:rPr>
                        <a:t>Sb. who would become …    </a:t>
                      </a:r>
                      <a:br>
                        <a:rPr lang="en-US" altLang="zh-CN" sz="2400" dirty="0" smtClean="0">
                          <a:latin typeface="Helvetica"/>
                          <a:ea typeface="华文行楷" panose="02010800040101010101" pitchFamily="2" charset="-122"/>
                        </a:rPr>
                      </a:br>
                      <a:r>
                        <a:rPr lang="en-US" altLang="zh-CN" sz="2400" dirty="0" smtClean="0">
                          <a:latin typeface="Helvetica"/>
                          <a:ea typeface="华文行楷" panose="02010800040101010101" pitchFamily="2" charset="-122"/>
                        </a:rPr>
                        <a:t>    began as a …</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2400" kern="1200" dirty="0" smtClean="0">
                          <a:solidFill>
                            <a:schemeClr val="dk1"/>
                          </a:solidFill>
                          <a:latin typeface="华文楷体" panose="02010600040101010101" pitchFamily="2" charset="-122"/>
                          <a:ea typeface="华文楷体" panose="02010600040101010101" pitchFamily="2" charset="-122"/>
                          <a:cs typeface="+mn-cs"/>
                        </a:rPr>
                        <a:t>用于表达“某人发展道路的开端”。</a:t>
                      </a:r>
                      <a:endParaRPr lang="zh-CN" altLang="en-US" b="1" dirty="0">
                        <a:solidFill>
                          <a:srgbClr val="000000"/>
                        </a:solidFill>
                        <a:latin typeface="华文楷体" panose="02010600040101010101" pitchFamily="2" charset="-122"/>
                        <a:ea typeface="华文楷体" panose="02010600040101010101" pitchFamily="2" charset="-122"/>
                      </a:endParaRPr>
                    </a:p>
                  </a:txBody>
                  <a:tcPr/>
                </a:tc>
              </a:tr>
            </a:tbl>
          </a:graphicData>
        </a:graphic>
      </p:graphicFrame>
      <p:grpSp>
        <p:nvGrpSpPr>
          <p:cNvPr id="5" name="组合 10"/>
          <p:cNvGrpSpPr/>
          <p:nvPr/>
        </p:nvGrpSpPr>
        <p:grpSpPr bwMode="auto">
          <a:xfrm>
            <a:off x="-14288" y="-26988"/>
            <a:ext cx="7443788" cy="1152526"/>
            <a:chOff x="-14288" y="-27384"/>
            <a:chExt cx="7444331" cy="1152525"/>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hlinkClick r:id="rId2"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0" name="矩形 9"/>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30997"/>
          </a:xfrm>
          <a:prstGeom prst="rect">
            <a:avLst/>
          </a:prstGeom>
          <a:noFill/>
          <a:ln w="9525">
            <a:noFill/>
            <a:miter lim="800000"/>
          </a:ln>
        </p:spPr>
        <p:txBody>
          <a:bodyPr>
            <a:spAutoFit/>
          </a:bodyPr>
          <a:lstStyle/>
          <a:p>
            <a:r>
              <a:rPr lang="zh-CN" altLang="en-US" sz="2400" dirty="0" smtClean="0">
                <a:solidFill>
                  <a:srgbClr val="C00000"/>
                </a:solidFill>
                <a:latin typeface="华文行楷" panose="02010800040101010101" pitchFamily="2" charset="-122"/>
                <a:ea typeface="华文行楷" panose="02010800040101010101" pitchFamily="2" charset="-122"/>
              </a:rPr>
              <a:t>尽管</a:t>
            </a:r>
            <a:r>
              <a:rPr lang="zh-CN" altLang="en-US" sz="2400" dirty="0" smtClean="0">
                <a:latin typeface="华文行楷" panose="02010800040101010101" pitchFamily="2" charset="-122"/>
                <a:ea typeface="华文行楷" panose="02010800040101010101" pitchFamily="2" charset="-122"/>
              </a:rPr>
              <a:t>在电影界获得成功，</a:t>
            </a:r>
            <a:r>
              <a:rPr lang="zh-CN" altLang="en-US" sz="2400" dirty="0" smtClean="0">
                <a:solidFill>
                  <a:srgbClr val="C00000"/>
                </a:solidFill>
                <a:latin typeface="华文行楷" panose="02010800040101010101" pitchFamily="2" charset="-122"/>
                <a:ea typeface="华文行楷" panose="02010800040101010101" pitchFamily="2" charset="-122"/>
              </a:rPr>
              <a:t>但她最愿意</a:t>
            </a:r>
            <a:r>
              <a:rPr lang="zh-CN" altLang="en-US" sz="2400" dirty="0" smtClean="0">
                <a:latin typeface="华文行楷" panose="02010800040101010101" pitchFamily="2" charset="-122"/>
                <a:ea typeface="华文行楷" panose="02010800040101010101" pitchFamily="2" charset="-122"/>
              </a:rPr>
              <a:t>塑造的角色却</a:t>
            </a:r>
            <a:r>
              <a:rPr lang="zh-CN" altLang="en-US" sz="2400" dirty="0" smtClean="0">
                <a:solidFill>
                  <a:srgbClr val="C00000"/>
                </a:solidFill>
                <a:latin typeface="华文行楷" panose="02010800040101010101" pitchFamily="2" charset="-122"/>
                <a:ea typeface="华文行楷" panose="02010800040101010101" pitchFamily="2" charset="-122"/>
              </a:rPr>
              <a:t>并不在</a:t>
            </a:r>
            <a:r>
              <a:rPr lang="zh-CN" altLang="en-US" sz="2400" dirty="0" smtClean="0">
                <a:latin typeface="华文行楷" panose="02010800040101010101" pitchFamily="2" charset="-122"/>
                <a:ea typeface="华文行楷" panose="02010800040101010101" pitchFamily="2" charset="-122"/>
              </a:rPr>
              <a:t>影片中。</a:t>
            </a:r>
            <a:endParaRPr lang="zh-CN" altLang="en-US" sz="2400" dirty="0">
              <a:latin typeface="华文行楷" panose="02010800040101010101" pitchFamily="2" charset="-122"/>
              <a:ea typeface="华文行楷" panose="02010800040101010101"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ln>
        </p:spPr>
        <p:txBody>
          <a:bodyPr>
            <a:spAutoFit/>
          </a:bodyPr>
          <a:lstStyle/>
          <a:p>
            <a:r>
              <a:rPr lang="zh-CN" altLang="en-US" sz="2800" b="1" dirty="0">
                <a:solidFill>
                  <a:srgbClr val="C00000"/>
                </a:solidFill>
                <a:latin typeface="华文行楷" panose="02010800040101010101" pitchFamily="2" charset="-122"/>
                <a:ea typeface="华文行楷" panose="02010800040101010101" pitchFamily="2" charset="-122"/>
              </a:rPr>
              <a:t>原句译</a:t>
            </a:r>
            <a:r>
              <a:rPr lang="zh-CN" altLang="en-US" sz="2800" b="1" dirty="0" smtClean="0">
                <a:solidFill>
                  <a:srgbClr val="C00000"/>
                </a:solidFill>
                <a:latin typeface="华文行楷" panose="02010800040101010101" pitchFamily="2" charset="-122"/>
                <a:ea typeface="华文行楷" panose="02010800040101010101" pitchFamily="2" charset="-122"/>
              </a:rPr>
              <a:t>文</a:t>
            </a:r>
            <a:endParaRPr lang="zh-CN" altLang="en-US" sz="2800" b="1" dirty="0">
              <a:solidFill>
                <a:srgbClr val="C00000"/>
              </a:solidFill>
              <a:latin typeface="华文行楷" panose="02010800040101010101" pitchFamily="2" charset="-122"/>
              <a:ea typeface="华文行楷" panose="02010800040101010101" pitchFamily="2" charset="-122"/>
            </a:endParaRPr>
          </a:p>
        </p:txBody>
      </p:sp>
      <p:sp>
        <p:nvSpPr>
          <p:cNvPr id="232452" name="TextBox 25"/>
          <p:cNvSpPr txBox="1">
            <a:spLocks noChangeArrowheads="1"/>
          </p:cNvSpPr>
          <p:nvPr/>
        </p:nvSpPr>
        <p:spPr bwMode="auto">
          <a:xfrm>
            <a:off x="1500166" y="3429000"/>
            <a:ext cx="1871662" cy="522287"/>
          </a:xfrm>
          <a:prstGeom prst="rect">
            <a:avLst/>
          </a:prstGeom>
          <a:noFill/>
          <a:ln w="9525">
            <a:noFill/>
            <a:miter lim="800000"/>
          </a:ln>
        </p:spPr>
        <p:txBody>
          <a:bodyPr>
            <a:spAutoFit/>
          </a:bodyPr>
          <a:lstStyle/>
          <a:p>
            <a:r>
              <a:rPr lang="zh-CN" altLang="en-US" sz="2800" b="1" dirty="0">
                <a:solidFill>
                  <a:srgbClr val="FF6600"/>
                </a:solidFill>
                <a:latin typeface="华文行楷" panose="02010800040101010101" pitchFamily="2" charset="-122"/>
                <a:ea typeface="华文行楷" panose="02010800040101010101" pitchFamily="2" charset="-122"/>
              </a:rPr>
              <a:t>逆译练</a:t>
            </a:r>
            <a:r>
              <a:rPr lang="zh-CN" altLang="en-US" sz="2800" b="1" dirty="0" smtClean="0">
                <a:solidFill>
                  <a:srgbClr val="FF6600"/>
                </a:solidFill>
                <a:latin typeface="华文行楷" panose="02010800040101010101" pitchFamily="2" charset="-122"/>
                <a:ea typeface="华文行楷" panose="02010800040101010101" pitchFamily="2" charset="-122"/>
              </a:rPr>
              <a:t>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79563" y="4008559"/>
            <a:ext cx="6088062" cy="1200329"/>
          </a:xfrm>
          <a:prstGeom prst="rect">
            <a:avLst/>
          </a:prstGeom>
          <a:noFill/>
          <a:ln w="9525">
            <a:noFill/>
            <a:miter lim="800000"/>
          </a:ln>
        </p:spPr>
        <p:txBody>
          <a:bodyPr>
            <a:spAutoFit/>
          </a:bodyPr>
          <a:lstStyle/>
          <a:p>
            <a:r>
              <a:rPr lang="en-US" altLang="zh-CN" sz="2400" b="1" dirty="0" smtClean="0">
                <a:solidFill>
                  <a:srgbClr val="FF6600"/>
                </a:solidFill>
                <a:latin typeface="Helvetica"/>
              </a:rPr>
              <a:t>Despite </a:t>
            </a:r>
            <a:r>
              <a:rPr lang="en-US" altLang="zh-CN" sz="2400" dirty="0" smtClean="0">
                <a:latin typeface="Helvetica"/>
              </a:rPr>
              <a:t>her success in the film domain, </a:t>
            </a:r>
            <a:r>
              <a:rPr lang="en-US" altLang="zh-CN" sz="2400" b="1" dirty="0" smtClean="0">
                <a:solidFill>
                  <a:srgbClr val="FF6600"/>
                </a:solidFill>
                <a:latin typeface="Helvetica"/>
              </a:rPr>
              <a:t>the roles she most preferred </a:t>
            </a:r>
            <a:r>
              <a:rPr lang="en-US" altLang="zh-CN" sz="2400" dirty="0" smtClean="0">
                <a:latin typeface="Helvetica"/>
              </a:rPr>
              <a:t>portraying </a:t>
            </a:r>
            <a:r>
              <a:rPr lang="en-US" altLang="zh-CN" sz="2400" b="1" dirty="0" smtClean="0">
                <a:solidFill>
                  <a:srgbClr val="FF6600"/>
                </a:solidFill>
                <a:latin typeface="Helvetica"/>
              </a:rPr>
              <a:t>were</a:t>
            </a:r>
            <a:r>
              <a:rPr lang="en-US" altLang="zh-CN" sz="2400" dirty="0" smtClean="0">
                <a:latin typeface="Helvetica"/>
              </a:rPr>
              <a:t> not in movies. (Para 2, L1)</a:t>
            </a:r>
            <a:endParaRPr lang="en-US" altLang="zh-CN" sz="24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951287"/>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767171"/>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endParaRPr lang="zh-CN" altLang="en-US" sz="1800" b="1" dirty="0"/>
          </a:p>
        </p:txBody>
      </p:sp>
      <p:grpSp>
        <p:nvGrpSpPr>
          <p:cNvPr id="11" name="组合 10"/>
          <p:cNvGrpSpPr/>
          <p:nvPr/>
        </p:nvGrpSpPr>
        <p:grpSpPr bwMode="auto">
          <a:xfrm>
            <a:off x="-14288" y="-26988"/>
            <a:ext cx="7443788" cy="1152526"/>
            <a:chOff x="-14288" y="-27384"/>
            <a:chExt cx="7444331" cy="1152525"/>
          </a:xfrm>
        </p:grpSpPr>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hlinkClick r:id="rId2"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ln>
        </p:spPr>
        <p:txBody>
          <a:bodyPr>
            <a:spAutoFit/>
          </a:bodyPr>
          <a:lstStyle/>
          <a:p>
            <a:pPr>
              <a:lnSpc>
                <a:spcPts val="2800"/>
              </a:lnSpc>
            </a:pPr>
            <a:r>
              <a:rPr lang="en-US" altLang="zh-CN" sz="2600" dirty="0" smtClean="0">
                <a:latin typeface="Helvetica"/>
                <a:ea typeface="华文行楷" panose="02010800040101010101" pitchFamily="2" charset="-122"/>
              </a:rPr>
              <a:t>Despite ..., </a:t>
            </a:r>
            <a:r>
              <a:rPr lang="en-US" altLang="zh-CN" sz="2600" dirty="0" err="1" smtClean="0">
                <a:latin typeface="Helvetica"/>
                <a:ea typeface="华文行楷" panose="02010800040101010101" pitchFamily="2" charset="-122"/>
              </a:rPr>
              <a:t>sth</a:t>
            </a:r>
            <a:r>
              <a:rPr lang="en-US" altLang="zh-CN" sz="2600" dirty="0" smtClean="0">
                <a:latin typeface="Helvetica"/>
                <a:ea typeface="华文行楷" panose="02010800040101010101" pitchFamily="2" charset="-122"/>
              </a:rPr>
              <a:t>. that sb. most prefers doing is (not)… </a:t>
            </a:r>
            <a:endParaRPr lang="en-US" altLang="zh-CN" sz="2600" dirty="0">
              <a:latin typeface="Helvetica"/>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ln>
        </p:spPr>
        <p:txBody>
          <a:bodyPr>
            <a:spAutoFit/>
          </a:bodyPr>
          <a:lstStyle/>
          <a:p>
            <a:r>
              <a:rPr lang="zh-CN" altLang="en-US" sz="2800" b="1" dirty="0">
                <a:solidFill>
                  <a:srgbClr val="71AE0E"/>
                </a:solidFill>
                <a:latin typeface="华文行楷" panose="02010800040101010101" pitchFamily="2" charset="-122"/>
                <a:ea typeface="华文行楷" panose="02010800040101010101" pitchFamily="2" charset="-122"/>
              </a:rPr>
              <a:t>应用提示</a:t>
            </a:r>
            <a:endParaRPr lang="zh-CN" altLang="en-US" sz="2800" b="1" dirty="0">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79563" y="3904406"/>
            <a:ext cx="6088062" cy="810478"/>
          </a:xfrm>
          <a:prstGeom prst="rect">
            <a:avLst/>
          </a:prstGeom>
          <a:noFill/>
          <a:ln w="9525">
            <a:noFill/>
            <a:miter lim="800000"/>
          </a:ln>
        </p:spPr>
        <p:txBody>
          <a:bodyPr>
            <a:spAutoFit/>
          </a:bodyPr>
          <a:lstStyle/>
          <a:p>
            <a:pPr>
              <a:lnSpc>
                <a:spcPts val="2800"/>
              </a:lnSpc>
              <a:spcBef>
                <a:spcPct val="50000"/>
              </a:spcBef>
            </a:pPr>
            <a:r>
              <a:rPr lang="zh-CN" altLang="en-US" sz="2600" dirty="0" smtClean="0">
                <a:latin typeface="华文行楷" panose="02010800040101010101" pitchFamily="2" charset="-122"/>
                <a:ea typeface="华文行楷" panose="02010800040101010101" pitchFamily="2" charset="-122"/>
              </a:rPr>
              <a:t>用于表达</a:t>
            </a:r>
            <a:r>
              <a:rPr lang="zh-CN" altLang="en-US" sz="2600" dirty="0" smtClean="0">
                <a:solidFill>
                  <a:srgbClr val="71AE0E"/>
                </a:solidFill>
                <a:latin typeface="华文行楷" panose="02010800040101010101" pitchFamily="2" charset="-122"/>
                <a:ea typeface="华文行楷" panose="02010800040101010101" pitchFamily="2" charset="-122"/>
              </a:rPr>
              <a:t>“与表面现象或人们预期相反的情况”</a:t>
            </a:r>
            <a:r>
              <a:rPr lang="zh-CN" altLang="en-US" sz="2600" dirty="0" smtClean="0">
                <a:latin typeface="华文行楷" panose="02010800040101010101" pitchFamily="2" charset="-122"/>
                <a:ea typeface="华文行楷" panose="02010800040101010101" pitchFamily="2" charset="-122"/>
              </a:rPr>
              <a:t>。</a:t>
            </a:r>
            <a:endParaRPr lang="en-US" altLang="zh-CN" sz="2600" dirty="0" smtClean="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1"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grpSp>
        <p:nvGrpSpPr>
          <p:cNvPr id="13" name="组合 10"/>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1"/>
          <p:cNvSpPr>
            <a:spLocks noChangeArrowheads="1"/>
          </p:cNvSpPr>
          <p:nvPr/>
        </p:nvSpPr>
        <p:spPr bwMode="auto">
          <a:xfrm>
            <a:off x="3572694" y="332656"/>
            <a:ext cx="2151434"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Matching up</a:t>
            </a:r>
            <a:endParaRPr lang="zh-CN" altLang="en-US" sz="2400" b="1" dirty="0">
              <a:solidFill>
                <a:srgbClr val="006600"/>
              </a:solidFill>
              <a:latin typeface="Helvetica" pitchFamily="34" charset="0"/>
              <a:ea typeface="Helvetica Neue"/>
              <a:cs typeface="Helvetica Neue"/>
            </a:endParaRPr>
          </a:p>
        </p:txBody>
      </p:sp>
      <p:sp>
        <p:nvSpPr>
          <p:cNvPr id="15" name="TextBox 14"/>
          <p:cNvSpPr txBox="1"/>
          <p:nvPr/>
        </p:nvSpPr>
        <p:spPr>
          <a:xfrm>
            <a:off x="699106" y="1412776"/>
            <a:ext cx="8133452" cy="810478"/>
          </a:xfrm>
          <a:prstGeom prst="rect">
            <a:avLst/>
          </a:prstGeom>
          <a:noFill/>
        </p:spPr>
        <p:txBody>
          <a:bodyPr wrap="square" rtlCol="0">
            <a:spAutoFit/>
          </a:bodyPr>
          <a:lstStyle/>
          <a:p>
            <a:pPr marL="365125" indent="-365125" eaLnBrk="0" hangingPunct="0">
              <a:lnSpc>
                <a:spcPts val="2800"/>
              </a:lnSpc>
            </a:pPr>
            <a:r>
              <a:rPr lang="en-US" altLang="zh-CN" sz="2600" b="1" dirty="0" smtClean="0">
                <a:latin typeface="Helvetica" pitchFamily="34" charset="0"/>
                <a:ea typeface="Cambria Math" panose="02040503050406030204" pitchFamily="-112" charset="0"/>
                <a:cs typeface="Arial" panose="020B0604020202020204" pitchFamily="34" charset="0"/>
              </a:rPr>
              <a:t>1. </a:t>
            </a:r>
            <a:r>
              <a:rPr lang="en-US" altLang="zh-CN" sz="2800" b="1" dirty="0"/>
              <a:t>Match the names of the people with </a:t>
            </a:r>
            <a:r>
              <a:rPr lang="en-US" altLang="zh-CN" sz="2800" b="1" dirty="0" smtClean="0"/>
              <a:t>the movies </a:t>
            </a:r>
            <a:r>
              <a:rPr lang="en-US" altLang="zh-CN" sz="2800" b="1" dirty="0"/>
              <a:t>directed or starred by them</a:t>
            </a:r>
            <a:r>
              <a:rPr lang="en-US" altLang="zh-CN" sz="2800" b="1" dirty="0" smtClean="0"/>
              <a:t>.</a:t>
            </a:r>
            <a:endParaRPr lang="en-US" altLang="zh-CN" sz="2600" b="1" dirty="0" smtClean="0">
              <a:latin typeface="Helvetica" pitchFamily="34" charset="0"/>
              <a:ea typeface="Cambria Math" panose="02040503050406030204" pitchFamily="-112" charset="0"/>
              <a:cs typeface="Arial" panose="020B0604020202020204" pitchFamily="34" charset="0"/>
            </a:endParaRPr>
          </a:p>
        </p:txBody>
      </p:sp>
      <p:sp>
        <p:nvSpPr>
          <p:cNvPr id="27" name="TextBox 26"/>
          <p:cNvSpPr txBox="1"/>
          <p:nvPr/>
        </p:nvSpPr>
        <p:spPr>
          <a:xfrm>
            <a:off x="1475656" y="2481277"/>
            <a:ext cx="5400600" cy="3323987"/>
          </a:xfrm>
          <a:prstGeom prst="rect">
            <a:avLst/>
          </a:prstGeom>
          <a:noFill/>
        </p:spPr>
        <p:txBody>
          <a:bodyPr vert="horz" wrap="square" rtlCol="0">
            <a:spAutoFit/>
          </a:bodyPr>
          <a:lstStyle/>
          <a:p>
            <a:pPr>
              <a:lnSpc>
                <a:spcPct val="150000"/>
              </a:lnSpc>
              <a:spcAft>
                <a:spcPts val="1200"/>
              </a:spcAft>
              <a:buClr>
                <a:srgbClr val="0E9D80"/>
              </a:buClr>
            </a:pPr>
            <a:r>
              <a:rPr lang="en-US" altLang="zh-CN" sz="2800" dirty="0"/>
              <a:t>1 Audrey </a:t>
            </a:r>
            <a:r>
              <a:rPr lang="en-US" altLang="zh-CN" sz="2800" dirty="0" smtClean="0"/>
              <a:t>Hepburn (</a:t>
            </a:r>
            <a:r>
              <a:rPr lang="zh-CN" altLang="en-US" sz="2200" dirty="0" smtClean="0"/>
              <a:t>奥</a:t>
            </a:r>
            <a:r>
              <a:rPr lang="zh-CN" altLang="en-US" sz="2200" dirty="0"/>
              <a:t>黛丽</a:t>
            </a:r>
            <a:r>
              <a:rPr lang="en-US" altLang="zh-CN" sz="2200" dirty="0"/>
              <a:t>·</a:t>
            </a:r>
            <a:r>
              <a:rPr lang="zh-CN" altLang="en-US" sz="2200" dirty="0" smtClean="0"/>
              <a:t>赫本</a:t>
            </a:r>
            <a:r>
              <a:rPr lang="en-US" altLang="zh-CN" sz="2800" dirty="0" smtClean="0"/>
              <a:t>)</a:t>
            </a:r>
            <a:br>
              <a:rPr lang="en-US" altLang="zh-CN" sz="2800" dirty="0"/>
            </a:br>
            <a:r>
              <a:rPr lang="en-US" altLang="zh-CN" sz="2800" dirty="0"/>
              <a:t>2 Charlie </a:t>
            </a:r>
            <a:r>
              <a:rPr lang="en-US" altLang="zh-CN" sz="2800" dirty="0" smtClean="0"/>
              <a:t>Chaplin (</a:t>
            </a:r>
            <a:r>
              <a:rPr lang="zh-CN" altLang="en-US" sz="2200" dirty="0"/>
              <a:t>查理</a:t>
            </a:r>
            <a:r>
              <a:rPr lang="en-US" altLang="zh-CN" sz="2200" dirty="0"/>
              <a:t>·</a:t>
            </a:r>
            <a:r>
              <a:rPr lang="zh-CN" altLang="en-US" sz="2200" dirty="0"/>
              <a:t>卓别林</a:t>
            </a:r>
            <a:r>
              <a:rPr lang="en-US" altLang="zh-CN" sz="2800" dirty="0" smtClean="0"/>
              <a:t>)</a:t>
            </a:r>
            <a:br>
              <a:rPr lang="en-US" altLang="zh-CN" sz="2800" dirty="0"/>
            </a:br>
            <a:r>
              <a:rPr lang="en-US" altLang="zh-CN" sz="2800" dirty="0"/>
              <a:t>3 Zhang </a:t>
            </a:r>
            <a:r>
              <a:rPr lang="en-US" altLang="zh-CN" sz="2800" dirty="0" err="1"/>
              <a:t>Ziyi</a:t>
            </a:r>
            <a:br>
              <a:rPr lang="en-US" altLang="zh-CN" sz="2800" dirty="0"/>
            </a:br>
            <a:r>
              <a:rPr lang="en-US" altLang="zh-CN" sz="2800" dirty="0"/>
              <a:t>4 Zhang </a:t>
            </a:r>
            <a:r>
              <a:rPr lang="en-US" altLang="zh-CN" sz="2800" dirty="0" err="1"/>
              <a:t>Yimou</a:t>
            </a:r>
            <a:br>
              <a:rPr lang="en-US" altLang="zh-CN" sz="2800" dirty="0"/>
            </a:br>
            <a:r>
              <a:rPr lang="en-US" altLang="zh-CN" sz="2800" dirty="0"/>
              <a:t>5 Steven </a:t>
            </a:r>
            <a:r>
              <a:rPr lang="en-US" altLang="zh-CN" sz="2800" dirty="0" smtClean="0"/>
              <a:t>Spielberg (</a:t>
            </a:r>
            <a:r>
              <a:rPr lang="zh-CN" altLang="en-US" sz="2200" dirty="0"/>
              <a:t>史蒂文</a:t>
            </a:r>
            <a:r>
              <a:rPr lang="en-US" altLang="zh-CN" sz="2200" dirty="0"/>
              <a:t>·</a:t>
            </a:r>
            <a:r>
              <a:rPr lang="zh-CN" altLang="en-US" sz="2200" dirty="0"/>
              <a:t>斯皮尔伯格</a:t>
            </a:r>
            <a:r>
              <a:rPr lang="en-US" altLang="zh-CN" sz="2800" dirty="0" smtClean="0"/>
              <a:t>)</a:t>
            </a:r>
            <a:endParaRPr lang="en-US" altLang="zh-CN" sz="2600" dirty="0" smtClean="0">
              <a:latin typeface="Helvetica" pitchFamily="34" charset="0"/>
            </a:endParaRPr>
          </a:p>
        </p:txBody>
      </p:sp>
      <p:pic>
        <p:nvPicPr>
          <p:cNvPr id="9" name="Picture 9"/>
          <p:cNvPicPr>
            <a:picLocks noChangeAspect="1" noChangeArrowheads="1"/>
          </p:cNvPicPr>
          <p:nvPr/>
        </p:nvPicPr>
        <p:blipFill>
          <a:blip r:embed="rId1" cstate="print"/>
          <a:srcRect/>
          <a:stretch>
            <a:fillRect/>
          </a:stretch>
        </p:blipFill>
        <p:spPr bwMode="auto">
          <a:xfrm>
            <a:off x="1414" y="17679"/>
            <a:ext cx="3346450" cy="1035057"/>
          </a:xfrm>
          <a:prstGeom prst="rect">
            <a:avLst/>
          </a:prstGeom>
          <a:noFill/>
          <a:ln w="9525">
            <a:noFill/>
            <a:miter lim="800000"/>
            <a:headEnd/>
            <a:tailEnd/>
          </a:ln>
        </p:spPr>
      </p:pic>
      <p:sp>
        <p:nvSpPr>
          <p:cNvPr id="10" name="TextBox 9">
            <a:hlinkClick r:id="rId2"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280" t="15609"/>
          <a:stretch>
            <a:fillRect/>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03648" y="4035836"/>
            <a:ext cx="5311492" cy="461665"/>
          </a:xfrm>
          <a:prstGeom prst="rect">
            <a:avLst/>
          </a:prstGeom>
          <a:solidFill>
            <a:srgbClr val="FFC000"/>
          </a:solidFill>
          <a:effectLst>
            <a:softEdge rad="127000"/>
          </a:effectLst>
        </p:spPr>
        <p:txBody>
          <a:bodyPr wrap="square" rtlCol="0">
            <a:spAutoFit/>
          </a:bodyPr>
          <a:lstStyle/>
          <a:p>
            <a:r>
              <a:rPr lang="en-US" altLang="zh-CN" sz="2400" dirty="0" smtClean="0"/>
              <a:t>(business field /</a:t>
            </a:r>
            <a:r>
              <a:rPr lang="en-US" sz="2400" dirty="0" smtClean="0"/>
              <a:t> pursue </a:t>
            </a:r>
            <a:r>
              <a:rPr lang="en-US" altLang="zh-CN" sz="2400" dirty="0" smtClean="0"/>
              <a:t>/ </a:t>
            </a:r>
            <a:r>
              <a:rPr lang="en-US" altLang="zh-CN" sz="2400" dirty="0" err="1" smtClean="0"/>
              <a:t>bel</a:t>
            </a:r>
            <a:r>
              <a:rPr lang="en-US" altLang="zh-CN" sz="2400" dirty="0" smtClean="0"/>
              <a:t> canto singer</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9788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403648" y="2465468"/>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anose="02010800040101010101" pitchFamily="2" charset="-122"/>
                <a:ea typeface="华文行楷" panose="02010800040101010101" pitchFamily="2" charset="-122"/>
              </a:rPr>
              <a:t>尽管他在商界很成功，但他最想追求的目标是成为美声歌唱家。</a:t>
            </a:r>
            <a:endParaRPr lang="en-US" altLang="zh-CN" sz="2400" dirty="0" smtClean="0">
              <a:latin typeface="华文行楷" panose="02010800040101010101" pitchFamily="2" charset="-122"/>
              <a:ea typeface="华文行楷" panose="02010800040101010101" pitchFamily="2" charset="-122"/>
            </a:endParaRPr>
          </a:p>
        </p:txBody>
      </p:sp>
      <p:sp>
        <p:nvSpPr>
          <p:cNvPr id="25" name="TextBox 24"/>
          <p:cNvSpPr txBox="1"/>
          <p:nvPr/>
        </p:nvSpPr>
        <p:spPr>
          <a:xfrm>
            <a:off x="1403648" y="354919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403648" y="4563705"/>
            <a:ext cx="6515850" cy="1169551"/>
          </a:xfrm>
          <a:prstGeom prst="rect">
            <a:avLst/>
          </a:prstGeom>
          <a:noFill/>
          <a:ln w="9525">
            <a:noFill/>
            <a:miter lim="800000"/>
          </a:ln>
        </p:spPr>
        <p:txBody>
          <a:bodyPr wrap="square">
            <a:spAutoFit/>
          </a:bodyPr>
          <a:lstStyle/>
          <a:p>
            <a:pPr>
              <a:lnSpc>
                <a:spcPts val="2800"/>
              </a:lnSpc>
              <a:spcBef>
                <a:spcPct val="50000"/>
              </a:spcBef>
            </a:pPr>
            <a:r>
              <a:rPr kumimoji="1" lang="en-US" altLang="zh-CN" sz="2400" dirty="0" smtClean="0">
                <a:solidFill>
                  <a:srgbClr val="FF0000"/>
                </a:solidFill>
                <a:latin typeface="Helvetica"/>
              </a:rPr>
              <a:t>Despite </a:t>
            </a:r>
            <a:r>
              <a:rPr kumimoji="1" lang="en-US" altLang="zh-CN" sz="2400" dirty="0" smtClean="0">
                <a:latin typeface="Helvetica"/>
              </a:rPr>
              <a:t>his success in business field, </a:t>
            </a:r>
            <a:r>
              <a:rPr kumimoji="1" lang="en-US" altLang="zh-CN" sz="2400" dirty="0" smtClean="0">
                <a:solidFill>
                  <a:srgbClr val="FF0000"/>
                </a:solidFill>
                <a:latin typeface="Helvetica"/>
              </a:rPr>
              <a:t>the goal he most prefers pursuing is</a:t>
            </a:r>
            <a:r>
              <a:rPr kumimoji="1" lang="en-US" altLang="zh-CN" sz="2400" dirty="0" smtClean="0">
                <a:latin typeface="Helvetica"/>
              </a:rPr>
              <a:t> to become a </a:t>
            </a:r>
            <a:r>
              <a:rPr kumimoji="1" lang="en-US" altLang="zh-CN" sz="2400" dirty="0" err="1" smtClean="0">
                <a:latin typeface="Helvetica"/>
              </a:rPr>
              <a:t>bel</a:t>
            </a:r>
            <a:r>
              <a:rPr kumimoji="1" lang="en-US" altLang="zh-CN" sz="2400" dirty="0" smtClean="0">
                <a:latin typeface="Helvetica"/>
              </a:rPr>
              <a:t> canto singer.</a:t>
            </a:r>
            <a:endParaRPr kumimoji="1" lang="en-US" altLang="zh-CN" sz="2400" dirty="0" smtClean="0">
              <a:latin typeface="Helvetica"/>
            </a:endParaRPr>
          </a:p>
        </p:txBody>
      </p:sp>
      <p:grpSp>
        <p:nvGrpSpPr>
          <p:cNvPr id="10" name="组合 10"/>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93462"/>
            <a:ext cx="5976937" cy="1200329"/>
          </a:xfrm>
          <a:prstGeom prst="rect">
            <a:avLst/>
          </a:prstGeom>
          <a:noFill/>
          <a:ln w="9525">
            <a:noFill/>
            <a:miter lim="800000"/>
          </a:ln>
        </p:spPr>
        <p:txBody>
          <a:bodyPr>
            <a:spAutoFit/>
          </a:bodyPr>
          <a:lstStyle/>
          <a:p>
            <a:r>
              <a:rPr lang="zh-CN" altLang="en-US" sz="2400" dirty="0" smtClean="0">
                <a:solidFill>
                  <a:srgbClr val="C00000"/>
                </a:solidFill>
                <a:latin typeface="华文行楷" panose="02010800040101010101" pitchFamily="2" charset="-122"/>
                <a:ea typeface="华文行楷" panose="02010800040101010101" pitchFamily="2" charset="-122"/>
              </a:rPr>
              <a:t>作为</a:t>
            </a:r>
            <a:r>
              <a:rPr lang="zh-CN" altLang="en-US" sz="2400" dirty="0" smtClean="0">
                <a:latin typeface="华文行楷" panose="02010800040101010101" pitchFamily="2" charset="-122"/>
                <a:ea typeface="华文行楷" panose="02010800040101010101" pitchFamily="2" charset="-122"/>
              </a:rPr>
              <a:t>一名在纳粹占领下的祖国荷兰生活的小女孩，</a:t>
            </a:r>
            <a:r>
              <a:rPr lang="zh-CN" altLang="en-US" sz="2400" dirty="0" smtClean="0">
                <a:solidFill>
                  <a:srgbClr val="C00000"/>
                </a:solidFill>
                <a:latin typeface="华文行楷" panose="02010800040101010101" pitchFamily="2" charset="-122"/>
                <a:ea typeface="华文行楷" panose="02010800040101010101" pitchFamily="2" charset="-122"/>
              </a:rPr>
              <a:t>奥黛丽</a:t>
            </a:r>
            <a:r>
              <a:rPr lang="en-US" altLang="zh-CN" sz="2400" dirty="0" smtClean="0">
                <a:solidFill>
                  <a:srgbClr val="C00000"/>
                </a:solidFill>
                <a:latin typeface="华文行楷" panose="02010800040101010101" pitchFamily="2" charset="-122"/>
                <a:ea typeface="华文行楷" panose="02010800040101010101" pitchFamily="2" charset="-122"/>
              </a:rPr>
              <a:t>·</a:t>
            </a:r>
            <a:r>
              <a:rPr lang="zh-CN" altLang="en-US" sz="2400" dirty="0" smtClean="0">
                <a:solidFill>
                  <a:srgbClr val="C00000"/>
                </a:solidFill>
                <a:latin typeface="华文行楷" panose="02010800040101010101" pitchFamily="2" charset="-122"/>
                <a:ea typeface="华文行楷" panose="02010800040101010101" pitchFamily="2" charset="-122"/>
              </a:rPr>
              <a:t>赫本清楚</a:t>
            </a:r>
            <a:r>
              <a:rPr lang="zh-CN" altLang="en-US" sz="2400" dirty="0" smtClean="0">
                <a:latin typeface="华文行楷" panose="02010800040101010101" pitchFamily="2" charset="-122"/>
                <a:ea typeface="华文行楷" panose="02010800040101010101" pitchFamily="2" charset="-122"/>
              </a:rPr>
              <a:t>战争所带来的野蛮、死亡和破坏。</a:t>
            </a:r>
            <a:endParaRPr lang="zh-CN" altLang="en-US" sz="2400" dirty="0">
              <a:latin typeface="华文行楷" panose="02010800040101010101" pitchFamily="2" charset="-122"/>
              <a:ea typeface="华文行楷" panose="02010800040101010101" pitchFamily="2" charset="-122"/>
            </a:endParaRPr>
          </a:p>
        </p:txBody>
      </p:sp>
      <p:sp>
        <p:nvSpPr>
          <p:cNvPr id="240643" name="TextBox 4"/>
          <p:cNvSpPr txBox="1">
            <a:spLocks noChangeArrowheads="1"/>
          </p:cNvSpPr>
          <p:nvPr/>
        </p:nvSpPr>
        <p:spPr bwMode="auto">
          <a:xfrm>
            <a:off x="1538288" y="1369331"/>
            <a:ext cx="1952625" cy="523875"/>
          </a:xfrm>
          <a:prstGeom prst="rect">
            <a:avLst/>
          </a:prstGeom>
          <a:noFill/>
          <a:ln w="9525">
            <a:noFill/>
            <a:miter lim="800000"/>
          </a:ln>
        </p:spPr>
        <p:txBody>
          <a:bodyPr>
            <a:spAutoFit/>
          </a:bodyPr>
          <a:lstStyle/>
          <a:p>
            <a:r>
              <a:rPr lang="zh-CN" altLang="en-US" sz="2800" b="1" dirty="0">
                <a:solidFill>
                  <a:srgbClr val="C00000"/>
                </a:solidFill>
                <a:latin typeface="华文行楷" panose="02010800040101010101" pitchFamily="2" charset="-122"/>
                <a:ea typeface="华文行楷" panose="02010800040101010101" pitchFamily="2" charset="-122"/>
              </a:rPr>
              <a:t>原句译文</a:t>
            </a:r>
            <a:endParaRPr lang="zh-CN" altLang="en-US" sz="2800" b="1" dirty="0">
              <a:solidFill>
                <a:srgbClr val="C00000"/>
              </a:solidFill>
              <a:latin typeface="华文行楷" panose="02010800040101010101" pitchFamily="2" charset="-122"/>
              <a:ea typeface="华文行楷" panose="02010800040101010101" pitchFamily="2" charset="-122"/>
            </a:endParaRPr>
          </a:p>
        </p:txBody>
      </p:sp>
      <p:sp>
        <p:nvSpPr>
          <p:cNvPr id="240644" name="TextBox 25"/>
          <p:cNvSpPr txBox="1">
            <a:spLocks noChangeArrowheads="1"/>
          </p:cNvSpPr>
          <p:nvPr/>
        </p:nvSpPr>
        <p:spPr bwMode="auto">
          <a:xfrm>
            <a:off x="1548210" y="3266753"/>
            <a:ext cx="1871662" cy="522287"/>
          </a:xfrm>
          <a:prstGeom prst="rect">
            <a:avLst/>
          </a:prstGeom>
          <a:noFill/>
          <a:ln w="9525">
            <a:noFill/>
            <a:miter lim="800000"/>
          </a:ln>
        </p:spPr>
        <p:txBody>
          <a:bodyPr>
            <a:spAutoFit/>
          </a:bodyPr>
          <a:lstStyle/>
          <a:p>
            <a:r>
              <a:rPr lang="zh-CN" altLang="en-US" sz="2800" b="1" dirty="0">
                <a:solidFill>
                  <a:srgbClr val="FF6600"/>
                </a:solidFill>
                <a:latin typeface="华文行楷" panose="02010800040101010101" pitchFamily="2" charset="-122"/>
                <a:ea typeface="华文行楷" panose="02010800040101010101" pitchFamily="2" charset="-122"/>
              </a:rPr>
              <a:t>逆译练习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73039" y="3751263"/>
            <a:ext cx="6239321" cy="1569660"/>
          </a:xfrm>
          <a:prstGeom prst="rect">
            <a:avLst/>
          </a:prstGeom>
          <a:noFill/>
          <a:ln w="9525">
            <a:noFill/>
            <a:miter lim="800000"/>
          </a:ln>
        </p:spPr>
        <p:txBody>
          <a:bodyPr wrap="square">
            <a:spAutoFit/>
          </a:bodyPr>
          <a:lstStyle/>
          <a:p>
            <a:r>
              <a:rPr lang="en-US" altLang="zh-CN" sz="2400" b="1" dirty="0" smtClean="0">
                <a:solidFill>
                  <a:srgbClr val="FF6600"/>
                </a:solidFill>
                <a:latin typeface="Helvetica"/>
              </a:rPr>
              <a:t>As </a:t>
            </a:r>
            <a:r>
              <a:rPr lang="en-US" altLang="zh-CN" sz="2400" dirty="0" smtClean="0">
                <a:latin typeface="Helvetica"/>
              </a:rPr>
              <a:t>a young girl during the Nazi occupation of her native Holland, </a:t>
            </a:r>
            <a:r>
              <a:rPr lang="en-US" altLang="zh-CN" sz="2400" b="1" dirty="0" smtClean="0">
                <a:solidFill>
                  <a:srgbClr val="FF6600"/>
                </a:solidFill>
                <a:latin typeface="Helvetica"/>
              </a:rPr>
              <a:t>Audrey Hepburn was aware of</a:t>
            </a:r>
            <a:r>
              <a:rPr lang="en-US" altLang="zh-CN" sz="2400" dirty="0" smtClean="0">
                <a:latin typeface="Helvetica"/>
              </a:rPr>
              <a:t> the brutality, death, and destruction of war. (Para. 3, L1)</a:t>
            </a:r>
            <a:endParaRPr lang="en-US" altLang="zh-CN" sz="2400" dirty="0">
              <a:latin typeface="Helvetica"/>
            </a:endParaRP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170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endParaRPr lang="zh-CN" altLang="en-US" sz="1800" b="1" dirty="0"/>
          </a:p>
        </p:txBody>
      </p:sp>
      <p:grpSp>
        <p:nvGrpSpPr>
          <p:cNvPr id="11" name="组合 10"/>
          <p:cNvGrpSpPr/>
          <p:nvPr/>
        </p:nvGrpSpPr>
        <p:grpSpPr bwMode="auto">
          <a:xfrm>
            <a:off x="-14288" y="-26988"/>
            <a:ext cx="7443788" cy="1152526"/>
            <a:chOff x="-14288" y="-27384"/>
            <a:chExt cx="7444331" cy="1152525"/>
          </a:xfrm>
        </p:grpSpPr>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2"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810478"/>
          </a:xfrm>
          <a:prstGeom prst="rect">
            <a:avLst/>
          </a:prstGeom>
          <a:noFill/>
          <a:ln w="9525">
            <a:noFill/>
            <a:miter lim="800000"/>
          </a:ln>
        </p:spPr>
        <p:txBody>
          <a:bodyPr>
            <a:spAutoFit/>
          </a:bodyPr>
          <a:lstStyle/>
          <a:p>
            <a:pPr>
              <a:lnSpc>
                <a:spcPts val="2800"/>
              </a:lnSpc>
            </a:pPr>
            <a:r>
              <a:rPr lang="en-US" altLang="zh-CN" sz="2600" dirty="0" smtClean="0">
                <a:latin typeface="Helvetica"/>
                <a:ea typeface="华文行楷" panose="02010800040101010101" pitchFamily="2" charset="-122"/>
              </a:rPr>
              <a:t>As…, sb. is aware of/knows…</a:t>
            </a:r>
            <a:br>
              <a:rPr lang="en-US" altLang="zh-CN" sz="2600" dirty="0">
                <a:latin typeface="Helvetica"/>
                <a:ea typeface="华文行楷" panose="02010800040101010101" pitchFamily="2" charset="-122"/>
              </a:rPr>
            </a:br>
            <a:endParaRPr lang="en-US" altLang="zh-CN" sz="2600" dirty="0">
              <a:latin typeface="Helvetica"/>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ln>
        </p:spPr>
        <p:txBody>
          <a:bodyPr>
            <a:spAutoFit/>
          </a:bodyPr>
          <a:lstStyle/>
          <a:p>
            <a:r>
              <a:rPr lang="zh-CN" altLang="en-US" sz="2800" b="1" dirty="0">
                <a:solidFill>
                  <a:srgbClr val="71AE0E"/>
                </a:solidFill>
                <a:latin typeface="华文行楷" panose="02010800040101010101" pitchFamily="2" charset="-122"/>
                <a:ea typeface="华文行楷" panose="02010800040101010101" pitchFamily="2" charset="-122"/>
              </a:rPr>
              <a:t>应用提示</a:t>
            </a:r>
            <a:endParaRPr lang="zh-CN" altLang="en-US" sz="2800" b="1" dirty="0">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00166" y="3931042"/>
            <a:ext cx="6088062" cy="820738"/>
          </a:xfrm>
          <a:prstGeom prst="rect">
            <a:avLst/>
          </a:prstGeom>
          <a:noFill/>
          <a:ln w="9525">
            <a:noFill/>
            <a:miter lim="800000"/>
          </a:ln>
        </p:spPr>
        <p:txBody>
          <a:bodyPr>
            <a:spAutoFit/>
          </a:bodyPr>
          <a:lstStyle/>
          <a:p>
            <a:pPr>
              <a:lnSpc>
                <a:spcPts val="2800"/>
              </a:lnSpc>
              <a:spcBef>
                <a:spcPct val="50000"/>
              </a:spcBef>
            </a:pPr>
            <a:r>
              <a:rPr lang="zh-CN" altLang="en-US" sz="2600" dirty="0" smtClean="0">
                <a:latin typeface="华文行楷" panose="02010800040101010101" pitchFamily="2" charset="-122"/>
                <a:ea typeface="华文行楷" panose="02010800040101010101" pitchFamily="2" charset="-122"/>
              </a:rPr>
              <a:t>用于表达</a:t>
            </a:r>
            <a:r>
              <a:rPr lang="zh-CN" altLang="en-US" sz="2600" dirty="0" smtClean="0">
                <a:solidFill>
                  <a:srgbClr val="71AE0E"/>
                </a:solidFill>
                <a:latin typeface="华文行楷" panose="02010800040101010101" pitchFamily="2" charset="-122"/>
                <a:ea typeface="华文行楷" panose="02010800040101010101" pitchFamily="2" charset="-122"/>
              </a:rPr>
              <a:t>“某人在特定身份下，对事物的洞察”</a:t>
            </a:r>
            <a:r>
              <a:rPr lang="zh-CN" altLang="en-US" sz="2600" dirty="0" smtClean="0">
                <a:latin typeface="华文行楷" panose="02010800040101010101" pitchFamily="2" charset="-122"/>
                <a:ea typeface="华文行楷" panose="02010800040101010101" pitchFamily="2" charset="-122"/>
              </a:rPr>
              <a:t>。</a:t>
            </a:r>
            <a:r>
              <a:rPr lang="zh-CN" altLang="en-US" sz="2600" dirty="0" smtClean="0">
                <a:solidFill>
                  <a:srgbClr val="71AE0E"/>
                </a:solidFill>
                <a:latin typeface="华文行楷" panose="02010800040101010101" pitchFamily="2" charset="-122"/>
                <a:ea typeface="华文行楷" panose="02010800040101010101" pitchFamily="2" charset="-122"/>
              </a:rPr>
              <a:t> </a:t>
            </a:r>
            <a:endParaRPr lang="zh-CN" altLang="en-US" sz="26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1"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10"/>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280" t="15609"/>
          <a:stretch>
            <a:fillRect/>
          </a:stretch>
        </p:blipFill>
        <p:spPr bwMode="auto">
          <a:xfrm>
            <a:off x="1003610" y="1484784"/>
            <a:ext cx="7744854" cy="494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92848" y="3997114"/>
            <a:ext cx="4303288"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clinical experience/ treatment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92848" y="198770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492848" y="2458476"/>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anose="02010800040101010101" pitchFamily="2" charset="-122"/>
                <a:ea typeface="华文行楷" panose="02010800040101010101" pitchFamily="2" charset="-122"/>
              </a:rPr>
              <a:t>作为临床经验丰富的医生，他很清楚病人的最佳治疗方案。</a:t>
            </a:r>
            <a:endParaRPr lang="zh-CN" altLang="en-US" sz="2400" dirty="0" smtClean="0">
              <a:latin typeface="华文行楷" panose="02010800040101010101" pitchFamily="2" charset="-122"/>
              <a:ea typeface="华文行楷" panose="02010800040101010101" pitchFamily="2" charset="-122"/>
            </a:endParaRPr>
          </a:p>
        </p:txBody>
      </p:sp>
      <p:sp>
        <p:nvSpPr>
          <p:cNvPr id="25" name="TextBox 24"/>
          <p:cNvSpPr txBox="1"/>
          <p:nvPr/>
        </p:nvSpPr>
        <p:spPr>
          <a:xfrm>
            <a:off x="1492848" y="352633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596684" y="4437112"/>
            <a:ext cx="6143668" cy="1169551"/>
          </a:xfrm>
          <a:prstGeom prst="rect">
            <a:avLst/>
          </a:prstGeom>
          <a:noFill/>
          <a:ln w="9525">
            <a:noFill/>
            <a:miter lim="800000"/>
          </a:ln>
        </p:spPr>
        <p:txBody>
          <a:bodyPr wrap="square">
            <a:spAutoFit/>
          </a:bodyPr>
          <a:lstStyle/>
          <a:p>
            <a:pPr algn="just">
              <a:lnSpc>
                <a:spcPts val="2800"/>
              </a:lnSpc>
              <a:spcBef>
                <a:spcPct val="50000"/>
              </a:spcBef>
              <a:defRPr/>
            </a:pPr>
            <a:r>
              <a:rPr kumimoji="1" lang="en-US" altLang="zh-CN" sz="2400" dirty="0" smtClean="0">
                <a:solidFill>
                  <a:srgbClr val="FF0000"/>
                </a:solidFill>
                <a:latin typeface="Helvetica"/>
              </a:rPr>
              <a:t>As </a:t>
            </a:r>
            <a:r>
              <a:rPr kumimoji="1" lang="en-US" altLang="zh-CN" sz="2400" dirty="0" smtClean="0">
                <a:latin typeface="Helvetica"/>
              </a:rPr>
              <a:t>a doctor with rich clinical experience, </a:t>
            </a:r>
            <a:r>
              <a:rPr kumimoji="1" lang="en-US" altLang="zh-CN" sz="2400" dirty="0" smtClean="0">
                <a:solidFill>
                  <a:srgbClr val="FF0000"/>
                </a:solidFill>
                <a:latin typeface="Helvetica"/>
              </a:rPr>
              <a:t>he is aware of </a:t>
            </a:r>
            <a:r>
              <a:rPr kumimoji="1" lang="en-US" altLang="zh-CN" sz="2400" dirty="0" smtClean="0">
                <a:latin typeface="Helvetica"/>
              </a:rPr>
              <a:t>the best treatment for the patient. </a:t>
            </a:r>
            <a:endParaRPr kumimoji="1" lang="en-US" altLang="zh-CN" sz="2400" dirty="0" smtClean="0">
              <a:latin typeface="Helvetica"/>
            </a:endParaRPr>
          </a:p>
        </p:txBody>
      </p:sp>
      <p:grpSp>
        <p:nvGrpSpPr>
          <p:cNvPr id="10" name="组合 10"/>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00166" y="2183666"/>
            <a:ext cx="5976937" cy="1246495"/>
          </a:xfrm>
          <a:prstGeom prst="rect">
            <a:avLst/>
          </a:prstGeom>
          <a:noFill/>
          <a:ln w="9525">
            <a:noFill/>
            <a:miter lim="800000"/>
          </a:ln>
        </p:spPr>
        <p:txBody>
          <a:bodyPr>
            <a:spAutoFit/>
          </a:bodyPr>
          <a:lstStyle/>
          <a:p>
            <a:r>
              <a:rPr lang="zh-CN" altLang="en-US" sz="2400" dirty="0" smtClean="0">
                <a:solidFill>
                  <a:srgbClr val="C00000"/>
                </a:solidFill>
                <a:latin typeface="华文行楷" panose="02010800040101010101" pitchFamily="2" charset="-122"/>
                <a:ea typeface="华文行楷" panose="02010800040101010101" pitchFamily="2" charset="-122"/>
              </a:rPr>
              <a:t>这个日后将成为</a:t>
            </a:r>
            <a:r>
              <a:rPr lang="zh-CN" altLang="en-US" sz="2400" dirty="0" smtClean="0">
                <a:latin typeface="华文行楷" panose="02010800040101010101" pitchFamily="2" charset="-122"/>
                <a:ea typeface="华文行楷" panose="02010800040101010101" pitchFamily="2" charset="-122"/>
              </a:rPr>
              <a:t>世界上最具魅力女星</a:t>
            </a:r>
            <a:r>
              <a:rPr lang="zh-CN" altLang="en-US" sz="2400" dirty="0" smtClean="0">
                <a:solidFill>
                  <a:srgbClr val="C00000"/>
                </a:solidFill>
                <a:latin typeface="华文行楷" panose="02010800040101010101" pitchFamily="2" charset="-122"/>
                <a:ea typeface="华文行楷" panose="02010800040101010101" pitchFamily="2" charset="-122"/>
              </a:rPr>
              <a:t>的小女孩刚开始只是</a:t>
            </a:r>
            <a:r>
              <a:rPr lang="zh-CN" altLang="en-US" sz="2400" dirty="0" smtClean="0">
                <a:latin typeface="华文行楷" panose="02010800040101010101" pitchFamily="2" charset="-122"/>
                <a:ea typeface="华文行楷" panose="02010800040101010101" pitchFamily="2" charset="-122"/>
              </a:rPr>
              <a:t>一个无名难民，直面生命中的恐惧和脆弱。</a:t>
            </a:r>
            <a:endParaRPr lang="zh-CN" altLang="en-US" sz="2400" dirty="0">
              <a:latin typeface="华文行楷" panose="02010800040101010101" pitchFamily="2" charset="-122"/>
              <a:ea typeface="华文行楷" panose="02010800040101010101"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ln>
        </p:spPr>
        <p:txBody>
          <a:bodyPr>
            <a:spAutoFit/>
          </a:bodyPr>
          <a:lstStyle/>
          <a:p>
            <a:r>
              <a:rPr lang="zh-CN" altLang="en-US" sz="2800" b="1" dirty="0">
                <a:solidFill>
                  <a:srgbClr val="C00000"/>
                </a:solidFill>
                <a:latin typeface="华文行楷" panose="02010800040101010101" pitchFamily="2" charset="-122"/>
                <a:ea typeface="华文行楷" panose="02010800040101010101" pitchFamily="2" charset="-122"/>
              </a:rPr>
              <a:t>原句译文</a:t>
            </a:r>
            <a:endParaRPr lang="zh-CN" altLang="en-US" sz="2800" b="1" dirty="0">
              <a:solidFill>
                <a:srgbClr val="C00000"/>
              </a:solidFill>
              <a:latin typeface="华文行楷" panose="02010800040101010101" pitchFamily="2" charset="-122"/>
              <a:ea typeface="华文行楷" panose="02010800040101010101" pitchFamily="2" charset="-122"/>
            </a:endParaRPr>
          </a:p>
        </p:txBody>
      </p:sp>
      <p:sp>
        <p:nvSpPr>
          <p:cNvPr id="244740" name="TextBox 25"/>
          <p:cNvSpPr txBox="1">
            <a:spLocks noChangeArrowheads="1"/>
          </p:cNvSpPr>
          <p:nvPr/>
        </p:nvSpPr>
        <p:spPr bwMode="auto">
          <a:xfrm>
            <a:off x="1500166" y="3607194"/>
            <a:ext cx="1871662" cy="522287"/>
          </a:xfrm>
          <a:prstGeom prst="rect">
            <a:avLst/>
          </a:prstGeom>
          <a:noFill/>
          <a:ln w="9525">
            <a:noFill/>
            <a:miter lim="800000"/>
          </a:ln>
        </p:spPr>
        <p:txBody>
          <a:bodyPr>
            <a:spAutoFit/>
          </a:bodyPr>
          <a:lstStyle/>
          <a:p>
            <a:r>
              <a:rPr lang="zh-CN" altLang="en-US" sz="2800" b="1" dirty="0">
                <a:solidFill>
                  <a:srgbClr val="FF6600"/>
                </a:solidFill>
                <a:latin typeface="华文行楷" panose="02010800040101010101" pitchFamily="2" charset="-122"/>
                <a:ea typeface="华文行楷" panose="02010800040101010101" pitchFamily="2" charset="-122"/>
              </a:rPr>
              <a:t>逆译练习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00166" y="4091588"/>
            <a:ext cx="5976937" cy="1569660"/>
          </a:xfrm>
          <a:prstGeom prst="rect">
            <a:avLst/>
          </a:prstGeom>
          <a:noFill/>
          <a:ln w="9525">
            <a:noFill/>
            <a:miter lim="800000"/>
          </a:ln>
        </p:spPr>
        <p:txBody>
          <a:bodyPr wrap="square">
            <a:spAutoFit/>
          </a:bodyPr>
          <a:lstStyle/>
          <a:p>
            <a:r>
              <a:rPr lang="en-US" altLang="zh-CN" sz="2400" b="1" dirty="0" smtClean="0">
                <a:solidFill>
                  <a:srgbClr val="FF6600"/>
                </a:solidFill>
                <a:latin typeface="Helvetica"/>
              </a:rPr>
              <a:t>The little girl who would become </a:t>
            </a:r>
            <a:r>
              <a:rPr lang="en-US" altLang="zh-CN" sz="2400" dirty="0" smtClean="0">
                <a:latin typeface="Helvetica"/>
              </a:rPr>
              <a:t>the world’s most magical actress </a:t>
            </a:r>
            <a:r>
              <a:rPr lang="en-US" altLang="zh-CN" sz="2400" b="1" dirty="0" smtClean="0">
                <a:solidFill>
                  <a:srgbClr val="FF6600"/>
                </a:solidFill>
                <a:latin typeface="Helvetica"/>
              </a:rPr>
              <a:t>began as </a:t>
            </a:r>
            <a:r>
              <a:rPr lang="en-US" altLang="zh-CN" sz="2400" dirty="0" smtClean="0">
                <a:latin typeface="Helvetica"/>
              </a:rPr>
              <a:t>an</a:t>
            </a:r>
            <a:endParaRPr lang="en-US" altLang="zh-CN" sz="2400" dirty="0" smtClean="0">
              <a:latin typeface="Helvetica"/>
            </a:endParaRPr>
          </a:p>
          <a:p>
            <a:r>
              <a:rPr lang="en-US" altLang="zh-CN" sz="2400" dirty="0" smtClean="0">
                <a:latin typeface="Helvetica"/>
              </a:rPr>
              <a:t>anonymous refugee confronting life’s horrors and fragility firsthand. (Para. 4, L1)</a:t>
            </a:r>
            <a:endParaRPr lang="en-US" altLang="zh-CN" sz="24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10726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552857"/>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endParaRPr lang="zh-CN" altLang="en-US" sz="1800" b="1" dirty="0"/>
          </a:p>
        </p:txBody>
      </p:sp>
      <p:grpSp>
        <p:nvGrpSpPr>
          <p:cNvPr id="11" name="组合 10"/>
          <p:cNvGrpSpPr/>
          <p:nvPr/>
        </p:nvGrpSpPr>
        <p:grpSpPr bwMode="auto">
          <a:xfrm>
            <a:off x="-14288" y="-26988"/>
            <a:ext cx="7443788" cy="1152526"/>
            <a:chOff x="-14288" y="-27384"/>
            <a:chExt cx="7444331" cy="1152525"/>
          </a:xfrm>
        </p:grpSpPr>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2"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95686" y="2045135"/>
            <a:ext cx="5976710" cy="810478"/>
          </a:xfrm>
          <a:prstGeom prst="rect">
            <a:avLst/>
          </a:prstGeom>
          <a:noFill/>
          <a:ln w="9525">
            <a:noFill/>
            <a:miter lim="800000"/>
          </a:ln>
        </p:spPr>
        <p:txBody>
          <a:bodyPr wrap="square">
            <a:spAutoFit/>
          </a:bodyPr>
          <a:lstStyle/>
          <a:p>
            <a:pPr>
              <a:lnSpc>
                <a:spcPts val="2800"/>
              </a:lnSpc>
            </a:pPr>
            <a:r>
              <a:rPr lang="en-US" altLang="zh-CN" sz="2500" dirty="0" smtClean="0">
                <a:latin typeface="Helvetica"/>
                <a:ea typeface="华文行楷" panose="02010800040101010101" pitchFamily="2" charset="-122"/>
              </a:rPr>
              <a:t>Sb. who would become … began as a …</a:t>
            </a:r>
            <a:endParaRPr lang="en-US" altLang="zh-CN" sz="2500" dirty="0" smtClean="0">
              <a:latin typeface="Helvetica"/>
              <a:ea typeface="华文行楷" panose="02010800040101010101" pitchFamily="2" charset="-122"/>
            </a:endParaRPr>
          </a:p>
          <a:p>
            <a:pPr>
              <a:lnSpc>
                <a:spcPts val="2800"/>
              </a:lnSpc>
            </a:pPr>
            <a:endParaRPr lang="en-US" altLang="zh-CN" sz="2500" dirty="0">
              <a:latin typeface="Helvetica"/>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ln>
        </p:spPr>
        <p:txBody>
          <a:bodyPr>
            <a:spAutoFit/>
          </a:bodyPr>
          <a:lstStyle/>
          <a:p>
            <a:r>
              <a:rPr lang="zh-CN" altLang="en-US" sz="2800" b="1" dirty="0">
                <a:solidFill>
                  <a:srgbClr val="71AE0E"/>
                </a:solidFill>
                <a:latin typeface="华文行楷" panose="02010800040101010101" pitchFamily="2" charset="-122"/>
                <a:ea typeface="华文行楷" panose="02010800040101010101" pitchFamily="2" charset="-122"/>
              </a:rPr>
              <a:t>应用提示</a:t>
            </a:r>
            <a:endParaRPr lang="zh-CN" altLang="en-US" sz="2800" b="1" dirty="0">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21146" y="3857628"/>
            <a:ext cx="6408440" cy="457818"/>
          </a:xfrm>
          <a:prstGeom prst="rect">
            <a:avLst/>
          </a:prstGeom>
          <a:noFill/>
          <a:ln w="9525">
            <a:noFill/>
            <a:miter lim="800000"/>
          </a:ln>
        </p:spPr>
        <p:txBody>
          <a:bodyPr wrap="square">
            <a:spAutoFit/>
          </a:bodyPr>
          <a:lstStyle/>
          <a:p>
            <a:pPr>
              <a:lnSpc>
                <a:spcPts val="2800"/>
              </a:lnSpc>
              <a:spcBef>
                <a:spcPct val="50000"/>
              </a:spcBef>
            </a:pPr>
            <a:r>
              <a:rPr lang="zh-CN" altLang="en-US" sz="2400" dirty="0" smtClean="0">
                <a:latin typeface="华文行楷" panose="02010800040101010101" pitchFamily="2" charset="-122"/>
                <a:ea typeface="华文行楷" panose="02010800040101010101" pitchFamily="2" charset="-122"/>
              </a:rPr>
              <a:t>用于表达</a:t>
            </a:r>
            <a:r>
              <a:rPr lang="zh-CN" altLang="en-US" sz="2400" dirty="0" smtClean="0">
                <a:solidFill>
                  <a:srgbClr val="71AE0E"/>
                </a:solidFill>
                <a:latin typeface="华文行楷" panose="02010800040101010101" pitchFamily="2" charset="-122"/>
                <a:ea typeface="华文行楷" panose="02010800040101010101" pitchFamily="2" charset="-122"/>
              </a:rPr>
              <a:t>“某人发展道路的开端”</a:t>
            </a:r>
            <a:r>
              <a:rPr kumimoji="1" lang="zh-CN" altLang="en-US" sz="2400" dirty="0" smtClean="0">
                <a:latin typeface="华文楷体" panose="02010600040101010101" pitchFamily="2" charset="-122"/>
                <a:ea typeface="华文楷体" panose="02010600040101010101" pitchFamily="2" charset="-122"/>
              </a:rPr>
              <a:t>。</a:t>
            </a:r>
            <a:endParaRPr lang="zh-CN" altLang="en-US" sz="24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1"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10"/>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280" t="15609"/>
          <a:stretch>
            <a:fillRect/>
          </a:stretch>
        </p:blipFill>
        <p:spPr bwMode="auto">
          <a:xfrm>
            <a:off x="500034" y="1484784"/>
            <a:ext cx="8248430" cy="501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71538" y="3913835"/>
            <a:ext cx="4868614"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(billionaire </a:t>
            </a:r>
            <a:r>
              <a:rPr kumimoji="1" lang="en-US" altLang="zh-CN" sz="2400" dirty="0" smtClean="0">
                <a:solidFill>
                  <a:schemeClr val="accent4">
                    <a:lumMod val="10000"/>
                  </a:schemeClr>
                </a:solidFill>
              </a:rPr>
              <a:t>/ </a:t>
            </a:r>
            <a:r>
              <a:rPr kumimoji="1" lang="en-US" altLang="zh-CN" sz="2400" dirty="0" smtClean="0">
                <a:solidFill>
                  <a:srgbClr val="000000"/>
                </a:solidFill>
              </a:rPr>
              <a:t>stable income/ peddler)</a:t>
            </a:r>
            <a:endParaRPr kumimoji="1" lang="en-US" altLang="zh-CN" sz="2400" dirty="0">
              <a:solidFill>
                <a:schemeClr val="accent4">
                  <a:lumMod val="10000"/>
                </a:schemeClr>
              </a:solidFill>
            </a:endParaRPr>
          </a:p>
        </p:txBody>
      </p:sp>
      <p:sp>
        <p:nvSpPr>
          <p:cNvPr id="23" name="TextBox 22"/>
          <p:cNvSpPr txBox="1"/>
          <p:nvPr/>
        </p:nvSpPr>
        <p:spPr>
          <a:xfrm>
            <a:off x="1071538" y="192844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p:nvPr/>
        </p:nvSpPr>
        <p:spPr>
          <a:xfrm>
            <a:off x="1071538" y="2391213"/>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anose="02010800040101010101" pitchFamily="2" charset="-122"/>
                <a:ea typeface="华文行楷" panose="02010800040101010101" pitchFamily="2" charset="-122"/>
              </a:rPr>
              <a:t>这个日后将成为世界知名亿万富翁的年轻人刚开始只是一个没有固定收入的小商贩。</a:t>
            </a:r>
            <a:endParaRPr lang="zh-CN" altLang="en-US" sz="2400" dirty="0" smtClean="0">
              <a:latin typeface="华文行楷" panose="02010800040101010101" pitchFamily="2" charset="-122"/>
              <a:ea typeface="华文行楷" panose="02010800040101010101" pitchFamily="2" charset="-122"/>
            </a:endParaRPr>
          </a:p>
        </p:txBody>
      </p:sp>
      <p:sp>
        <p:nvSpPr>
          <p:cNvPr id="25" name="TextBox 24"/>
          <p:cNvSpPr txBox="1"/>
          <p:nvPr/>
        </p:nvSpPr>
        <p:spPr>
          <a:xfrm>
            <a:off x="1071538" y="345106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071538" y="4419689"/>
            <a:ext cx="6643734" cy="1169551"/>
          </a:xfrm>
          <a:prstGeom prst="rect">
            <a:avLst/>
          </a:prstGeom>
          <a:noFill/>
          <a:ln w="9525">
            <a:noFill/>
            <a:miter lim="800000"/>
          </a:ln>
        </p:spPr>
        <p:txBody>
          <a:bodyPr wrap="square">
            <a:spAutoFit/>
          </a:bodyPr>
          <a:lstStyle/>
          <a:p>
            <a:pPr algn="just">
              <a:lnSpc>
                <a:spcPts val="2800"/>
              </a:lnSpc>
              <a:spcBef>
                <a:spcPct val="50000"/>
              </a:spcBef>
              <a:defRPr/>
            </a:pPr>
            <a:r>
              <a:rPr kumimoji="1" lang="en-US" altLang="zh-CN" sz="2400" dirty="0" smtClean="0">
                <a:solidFill>
                  <a:srgbClr val="FF0000"/>
                </a:solidFill>
                <a:latin typeface="Helvetica"/>
              </a:rPr>
              <a:t>The young man who would become </a:t>
            </a:r>
            <a:r>
              <a:rPr kumimoji="1" lang="en-US" altLang="zh-CN" sz="2400" dirty="0" smtClean="0">
                <a:latin typeface="Helvetica"/>
              </a:rPr>
              <a:t>the world famous billionaire </a:t>
            </a:r>
            <a:r>
              <a:rPr kumimoji="1" lang="en-US" altLang="zh-CN" sz="2400" dirty="0" smtClean="0">
                <a:solidFill>
                  <a:srgbClr val="FF0000"/>
                </a:solidFill>
                <a:latin typeface="Helvetica"/>
              </a:rPr>
              <a:t>began as </a:t>
            </a:r>
            <a:r>
              <a:rPr kumimoji="1" lang="en-US" altLang="zh-CN" sz="2400" dirty="0" smtClean="0">
                <a:latin typeface="Helvetica"/>
              </a:rPr>
              <a:t>a peddler without stable income.</a:t>
            </a:r>
            <a:endParaRPr kumimoji="1" lang="en-US" altLang="zh-CN" sz="2400" dirty="0" smtClean="0">
              <a:latin typeface="Helvetica"/>
            </a:endParaRPr>
          </a:p>
        </p:txBody>
      </p:sp>
      <p:grpSp>
        <p:nvGrpSpPr>
          <p:cNvPr id="10" name="组合 10"/>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hlinkClick r:id="rId3"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p:nvPr/>
        </p:nvGrpSpPr>
        <p:grpSpPr bwMode="auto">
          <a:xfrm rot="872659">
            <a:off x="4910284" y="1567475"/>
            <a:ext cx="4196775" cy="2643065"/>
            <a:chOff x="3336773" y="3541721"/>
            <a:chExt cx="1958050" cy="1643141"/>
          </a:xfrm>
        </p:grpSpPr>
        <p:grpSp>
          <p:nvGrpSpPr>
            <p:cNvPr id="20" name="Group 21"/>
            <p:cNvGrpSpPr/>
            <p:nvPr/>
          </p:nvGrpSpPr>
          <p:grpSpPr bwMode="auto">
            <a:xfrm rot="-396937">
              <a:off x="3336773" y="3541721"/>
              <a:ext cx="1929465" cy="1643141"/>
              <a:chOff x="716906" y="595710"/>
              <a:chExt cx="1929465" cy="1643141"/>
            </a:xfrm>
          </p:grpSpPr>
          <p:sp>
            <p:nvSpPr>
              <p:cNvPr id="22" name="Freeform 6"/>
              <p:cNvSpPr/>
              <p:nvPr/>
            </p:nvSpPr>
            <p:spPr bwMode="auto">
              <a:xfrm rot="346487">
                <a:off x="737666" y="595710"/>
                <a:ext cx="1908705" cy="164314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sp>
            <p:nvSpPr>
              <p:cNvPr id="30" name="Freeform 6"/>
              <p:cNvSpPr/>
              <p:nvPr/>
            </p:nvSpPr>
            <p:spPr bwMode="auto">
              <a:xfrm rot="485220">
                <a:off x="716906" y="631685"/>
                <a:ext cx="1794888" cy="149651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grpSp>
        <p:sp>
          <p:nvSpPr>
            <p:cNvPr id="21" name="TextBox 28"/>
            <p:cNvSpPr txBox="1">
              <a:spLocks noChangeArrowheads="1"/>
            </p:cNvSpPr>
            <p:nvPr/>
          </p:nvSpPr>
          <p:spPr bwMode="auto">
            <a:xfrm rot="21540000">
              <a:off x="3521747" y="3626148"/>
              <a:ext cx="1773076" cy="1549842"/>
            </a:xfrm>
            <a:prstGeom prst="rect">
              <a:avLst/>
            </a:prstGeom>
            <a:noFill/>
            <a:ln w="9525">
              <a:noFill/>
              <a:miter lim="800000"/>
            </a:ln>
          </p:spPr>
          <p:txBody>
            <a:bodyPr wrap="square">
              <a:spAutoFit/>
            </a:bodyPr>
            <a:lstStyle/>
            <a:p>
              <a:r>
                <a:rPr kumimoji="1" lang="zh-CN" altLang="en-US" sz="26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她经历了两次离婚，并忍受着战争记忆带给她的</a:t>
              </a:r>
              <a:r>
                <a:rPr kumimoji="1" lang="zh-CN" altLang="en-US" sz="26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悲伤</a:t>
              </a:r>
              <a:r>
                <a:rPr kumimoji="1" lang="zh-CN" altLang="en-US" sz="26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，然而，奥黛丽从不让这些悲伤支配自己，或者影响自己对美好未来的向往。</a:t>
              </a:r>
              <a:endParaRPr kumimoji="1" lang="en-US" altLang="zh-CN" sz="26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grpSp>
        <p:nvGrpSpPr>
          <p:cNvPr id="23" name="Group 35"/>
          <p:cNvGrpSpPr/>
          <p:nvPr/>
        </p:nvGrpSpPr>
        <p:grpSpPr bwMode="auto">
          <a:xfrm rot="-1117645">
            <a:off x="297459" y="2245284"/>
            <a:ext cx="4948195" cy="3325945"/>
            <a:chOff x="3388564" y="3501395"/>
            <a:chExt cx="1756176" cy="1572060"/>
          </a:xfrm>
        </p:grpSpPr>
        <p:grpSp>
          <p:nvGrpSpPr>
            <p:cNvPr id="24" name="Group 21"/>
            <p:cNvGrpSpPr/>
            <p:nvPr/>
          </p:nvGrpSpPr>
          <p:grpSpPr bwMode="auto">
            <a:xfrm rot="-396937">
              <a:off x="3388564" y="3501395"/>
              <a:ext cx="1756176" cy="1572060"/>
              <a:chOff x="777669" y="551874"/>
              <a:chExt cx="1756176" cy="1572060"/>
            </a:xfrm>
          </p:grpSpPr>
          <p:sp>
            <p:nvSpPr>
              <p:cNvPr id="26" name="Freeform 6"/>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kern="0">
                    <a:solidFill>
                      <a:sysClr val="windowText" lastClr="000000"/>
                    </a:solidFill>
                    <a:latin typeface="Arial" panose="020B0604020202020204" pitchFamily="34" charset="0"/>
                    <a:ea typeface="PMingLiU" panose="02020500000000000000" pitchFamily="18" charset="-120"/>
                  </a:rPr>
                  <a:t>  </a:t>
                </a:r>
                <a:endParaRPr kumimoji="1" lang="en-US" altLang="zh-CN" sz="1800" kern="0">
                  <a:solidFill>
                    <a:sysClr val="windowText" lastClr="000000"/>
                  </a:solidFill>
                  <a:latin typeface="Arial" panose="020B0604020202020204" pitchFamily="34" charset="0"/>
                  <a:ea typeface="PMingLiU" panose="02020500000000000000" pitchFamily="18" charset="-120"/>
                </a:endParaRPr>
              </a:p>
            </p:txBody>
          </p:sp>
          <p:sp>
            <p:nvSpPr>
              <p:cNvPr id="27" name="Freeform 6"/>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kern="0">
                  <a:solidFill>
                    <a:srgbClr val="8E0000"/>
                  </a:solidFill>
                  <a:latin typeface="Arial" panose="020B0604020202020204" pitchFamily="34" charset="0"/>
                  <a:ea typeface="楷体_GB2312" panose="02010609030101010101" pitchFamily="49" charset="-122"/>
                </a:endParaRPr>
              </a:p>
            </p:txBody>
          </p:sp>
        </p:grpSp>
        <p:sp>
          <p:nvSpPr>
            <p:cNvPr id="25" name="TextBox 28"/>
            <p:cNvSpPr txBox="1">
              <a:spLocks noChangeArrowheads="1"/>
            </p:cNvSpPr>
            <p:nvPr/>
          </p:nvSpPr>
          <p:spPr bwMode="auto">
            <a:xfrm rot="21540000">
              <a:off x="3476937" y="3630917"/>
              <a:ext cx="1618407" cy="1367469"/>
            </a:xfrm>
            <a:prstGeom prst="rect">
              <a:avLst/>
            </a:prstGeom>
            <a:noFill/>
            <a:ln w="9525">
              <a:noFill/>
              <a:miter lim="800000"/>
            </a:ln>
          </p:spPr>
          <p:txBody>
            <a:bodyPr wrap="square">
              <a:spAutoFit/>
            </a:bodyPr>
            <a:lstStyle/>
            <a:p>
              <a:pPr marL="266700" indent="-266700"/>
              <a:r>
                <a:rPr kumimoji="1" lang="en-US" altLang="zh-CN" sz="2600" dirty="0" smtClean="0">
                  <a:solidFill>
                    <a:srgbClr val="8E0000"/>
                  </a:solidFill>
                  <a:latin typeface="Helvetica"/>
                  <a:ea typeface="楷体" panose="02010609060101010101" charset="-122"/>
                  <a:cs typeface="华文新魏" panose="02010800040101010101" pitchFamily="2" charset="-122"/>
                </a:rPr>
                <a:t>a. She suffered through two divorces and from her memories of the war. Yet, Audrey never let her sadness overcome her or jeopardize her hope for a brighter future. (Para.6, L10)</a:t>
              </a:r>
              <a:endParaRPr kumimoji="1" lang="en-US" altLang="zh-CN" sz="2600" dirty="0">
                <a:solidFill>
                  <a:srgbClr val="8E0000"/>
                </a:solidFill>
                <a:latin typeface="Helvetica"/>
                <a:ea typeface="楷体" panose="02010609060101010101" charset="-122"/>
                <a:cs typeface="华文新魏" panose="02010800040101010101" pitchFamily="2" charset="-122"/>
              </a:endParaRPr>
            </a:p>
          </p:txBody>
        </p:sp>
      </p:grpSp>
      <p:grpSp>
        <p:nvGrpSpPr>
          <p:cNvPr id="14" name="组合 13"/>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hlinkClick r:id="rId4"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8" name="矩形 17"/>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781540" y="1095631"/>
            <a:ext cx="4290749" cy="3323446"/>
            <a:chOff x="4646507" y="1418192"/>
            <a:chExt cx="4401074" cy="2982093"/>
          </a:xfrm>
        </p:grpSpPr>
        <p:grpSp>
          <p:nvGrpSpPr>
            <p:cNvPr id="18" name="Group 35"/>
            <p:cNvGrpSpPr/>
            <p:nvPr/>
          </p:nvGrpSpPr>
          <p:grpSpPr bwMode="auto">
            <a:xfrm rot="872659">
              <a:off x="4985242" y="1418192"/>
              <a:ext cx="3940109" cy="2853370"/>
              <a:chOff x="3305899" y="3573290"/>
              <a:chExt cx="1954220" cy="1727232"/>
            </a:xfrm>
          </p:grpSpPr>
          <p:sp>
            <p:nvSpPr>
              <p:cNvPr id="25" name="Freeform 6"/>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23" name="TextBox 28"/>
              <p:cNvSpPr txBox="1">
                <a:spLocks noChangeArrowheads="1"/>
              </p:cNvSpPr>
              <p:nvPr/>
            </p:nvSpPr>
            <p:spPr bwMode="auto">
              <a:xfrm rot="21540000">
                <a:off x="3305899" y="3986559"/>
                <a:ext cx="1954220" cy="1313963"/>
              </a:xfrm>
              <a:prstGeom prst="rect">
                <a:avLst/>
              </a:prstGeom>
              <a:noFill/>
              <a:ln w="9525">
                <a:noFill/>
                <a:miter lim="800000"/>
              </a:ln>
            </p:spPr>
            <p:txBody>
              <a:bodyPr wrap="square">
                <a:spAutoFit/>
              </a:bodyPr>
              <a:lstStyle/>
              <a:p>
                <a:pPr algn="just" eaLnBrk="0" hangingPunct="0">
                  <a:lnSpc>
                    <a:spcPct val="90000"/>
                  </a:lnSpc>
                </a:pPr>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从孟加拉国</a:t>
                </a:r>
                <a:r>
                  <a:rPr kumimoji="1" lang="en-US" altLang="zh-CN"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a:t>
                </a:r>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到索马里，奥黛丽</a:t>
                </a:r>
                <a:r>
                  <a:rPr kumimoji="1" lang="en-US" altLang="zh-CN"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a:t>
                </a:r>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赫本代表联合国儿童基金会四处奔走，承担了五十多项劳心劳力、危及生命安全的任务，深入到荒凉之地，唤起世界人民对战争和旱灾的关注。</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34" name="Freeform 6"/>
            <p:cNvSpPr/>
            <p:nvPr/>
          </p:nvSpPr>
          <p:spPr bwMode="auto">
            <a:xfrm rot="822209">
              <a:off x="4646507" y="1796369"/>
              <a:ext cx="4401074" cy="260391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grpSp>
        <p:nvGrpSpPr>
          <p:cNvPr id="29" name="Group 35"/>
          <p:cNvGrpSpPr/>
          <p:nvPr/>
        </p:nvGrpSpPr>
        <p:grpSpPr bwMode="auto">
          <a:xfrm rot="-1117645">
            <a:off x="477627" y="1920438"/>
            <a:ext cx="4603696" cy="4188430"/>
            <a:chOff x="3388838" y="3384577"/>
            <a:chExt cx="1647702" cy="2151949"/>
          </a:xfrm>
        </p:grpSpPr>
        <p:grpSp>
          <p:nvGrpSpPr>
            <p:cNvPr id="30" name="Group 21"/>
            <p:cNvGrpSpPr/>
            <p:nvPr/>
          </p:nvGrpSpPr>
          <p:grpSpPr bwMode="auto">
            <a:xfrm rot="-396937">
              <a:off x="3388838" y="3384577"/>
              <a:ext cx="1620872" cy="2028595"/>
              <a:chOff x="765551" y="426553"/>
              <a:chExt cx="1620872" cy="2028595"/>
            </a:xfrm>
          </p:grpSpPr>
          <p:sp>
            <p:nvSpPr>
              <p:cNvPr id="32" name="Freeform 6"/>
              <p:cNvSpPr/>
              <p:nvPr/>
            </p:nvSpPr>
            <p:spPr bwMode="auto">
              <a:xfrm rot="346487">
                <a:off x="794233" y="654842"/>
                <a:ext cx="1592190"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kern="0">
                    <a:solidFill>
                      <a:sysClr val="windowText" lastClr="000000"/>
                    </a:solidFill>
                    <a:latin typeface="Arial" panose="020B0604020202020204" pitchFamily="34" charset="0"/>
                    <a:ea typeface="PMingLiU" panose="02020500000000000000" pitchFamily="18" charset="-120"/>
                  </a:rPr>
                  <a:t>  </a:t>
                </a:r>
                <a:endParaRPr kumimoji="1" lang="en-US" altLang="zh-CN" sz="1800" kern="0">
                  <a:solidFill>
                    <a:sysClr val="windowText" lastClr="000000"/>
                  </a:solidFill>
                  <a:latin typeface="Arial" panose="020B0604020202020204" pitchFamily="34" charset="0"/>
                  <a:ea typeface="PMingLiU" panose="02020500000000000000" pitchFamily="18" charset="-120"/>
                </a:endParaRPr>
              </a:p>
            </p:txBody>
          </p:sp>
          <p:sp>
            <p:nvSpPr>
              <p:cNvPr id="33" name="Freeform 6"/>
              <p:cNvSpPr/>
              <p:nvPr/>
            </p:nvSpPr>
            <p:spPr bwMode="auto">
              <a:xfrm rot="485220">
                <a:off x="765551" y="426553"/>
                <a:ext cx="1613044" cy="202859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kern="0">
                  <a:solidFill>
                    <a:srgbClr val="8E0000"/>
                  </a:solidFill>
                  <a:latin typeface="Arial" panose="020B0604020202020204" pitchFamily="34" charset="0"/>
                  <a:ea typeface="楷体_GB2312" panose="02010609030101010101" pitchFamily="49" charset="-122"/>
                </a:endParaRPr>
              </a:p>
            </p:txBody>
          </p:sp>
        </p:grpSp>
        <p:sp>
          <p:nvSpPr>
            <p:cNvPr id="31" name="TextBox 28"/>
            <p:cNvSpPr txBox="1">
              <a:spLocks noChangeArrowheads="1"/>
            </p:cNvSpPr>
            <p:nvPr/>
          </p:nvSpPr>
          <p:spPr bwMode="auto">
            <a:xfrm rot="21540000">
              <a:off x="3409714" y="3401761"/>
              <a:ext cx="1626826" cy="2134765"/>
            </a:xfrm>
            <a:prstGeom prst="rect">
              <a:avLst/>
            </a:prstGeom>
            <a:noFill/>
            <a:ln w="9525">
              <a:noFill/>
              <a:miter lim="800000"/>
            </a:ln>
          </p:spPr>
          <p:txBody>
            <a:bodyPr wrap="square">
              <a:spAutoFit/>
            </a:bodyPr>
            <a:lstStyle/>
            <a:p>
              <a:pPr marL="361950" indent="-361950"/>
              <a:r>
                <a:rPr kumimoji="1" lang="en-US" altLang="zh-CN" sz="2400" dirty="0" smtClean="0">
                  <a:solidFill>
                    <a:srgbClr val="8E0000"/>
                  </a:solidFill>
                  <a:latin typeface="Helvetica"/>
                  <a:ea typeface="楷体" panose="02010609060101010101" charset="-122"/>
                  <a:cs typeface="华文新魏" panose="02010800040101010101" pitchFamily="2" charset="-122"/>
                </a:rPr>
                <a:t>b. From Bangladesh, … to Somalia, Audrey Hepburn traveled representing UNICEF, making over 50 emotionally draining and physically dangerous missions into bleak destinations to raise world awareness of wars and droughts. (Para.10, L5)</a:t>
              </a:r>
              <a:endParaRPr kumimoji="1" lang="en-US" altLang="zh-CN" sz="2400" dirty="0" smtClean="0">
                <a:solidFill>
                  <a:srgbClr val="8E0000"/>
                </a:solidFill>
                <a:latin typeface="Helvetica"/>
                <a:ea typeface="楷体" panose="02010609060101010101" charset="-122"/>
                <a:cs typeface="华文新魏" panose="02010800040101010101" pitchFamily="2" charset="-122"/>
              </a:endParaRPr>
            </a:p>
            <a:p>
              <a:pPr marL="361950" indent="-361950" algn="just" eaLnBrk="0" hangingPunct="0"/>
              <a:endParaRPr kumimoji="1" lang="en-US" altLang="zh-CN" sz="2400" dirty="0">
                <a:solidFill>
                  <a:srgbClr val="8E0000"/>
                </a:solidFill>
                <a:latin typeface="Helvetica"/>
                <a:ea typeface="楷体" panose="02010609060101010101" charset="-122"/>
                <a:cs typeface="华文新魏" panose="02010800040101010101" pitchFamily="2" charset="-122"/>
              </a:endParaRPr>
            </a:p>
          </p:txBody>
        </p:sp>
      </p:grpSp>
      <p:grpSp>
        <p:nvGrpSpPr>
          <p:cNvPr id="14" name="组合 13"/>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hlinkClick r:id="rId4"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10052" y="1424146"/>
            <a:ext cx="3730062" cy="2339636"/>
            <a:chOff x="5110052" y="1424146"/>
            <a:chExt cx="3730062" cy="2339636"/>
          </a:xfrm>
        </p:grpSpPr>
        <p:grpSp>
          <p:nvGrpSpPr>
            <p:cNvPr id="18" name="Group 35"/>
            <p:cNvGrpSpPr/>
            <p:nvPr/>
          </p:nvGrpSpPr>
          <p:grpSpPr bwMode="auto">
            <a:xfrm rot="872659">
              <a:off x="5297579" y="1424146"/>
              <a:ext cx="3448881" cy="2171699"/>
              <a:chOff x="3386714" y="3573094"/>
              <a:chExt cx="1741591" cy="1314597"/>
            </a:xfrm>
          </p:grpSpPr>
          <p:sp>
            <p:nvSpPr>
              <p:cNvPr id="25" name="Freeform 6"/>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23" name="TextBox 28"/>
              <p:cNvSpPr txBox="1">
                <a:spLocks noChangeArrowheads="1"/>
              </p:cNvSpPr>
              <p:nvPr/>
            </p:nvSpPr>
            <p:spPr bwMode="auto">
              <a:xfrm rot="21540000">
                <a:off x="3394288" y="3910320"/>
                <a:ext cx="1727078" cy="950164"/>
              </a:xfrm>
              <a:prstGeom prst="rect">
                <a:avLst/>
              </a:prstGeom>
              <a:noFill/>
              <a:ln w="9525">
                <a:noFill/>
                <a:miter lim="800000"/>
              </a:ln>
            </p:spPr>
            <p:txBody>
              <a:bodyPr wrap="square">
                <a:spAutoFit/>
              </a:bodyPr>
              <a:lstStyle/>
              <a:p>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奥黛丽觉得，太多的儿童被剥夺了简单的快乐而陷入无边的痛苦之中，这是一种罪恶。</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29" name="Freeform 6"/>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grpSp>
        <p:nvGrpSpPr>
          <p:cNvPr id="26" name="Group 35"/>
          <p:cNvGrpSpPr/>
          <p:nvPr/>
        </p:nvGrpSpPr>
        <p:grpSpPr bwMode="auto">
          <a:xfrm rot="-1117645">
            <a:off x="362922" y="2454588"/>
            <a:ext cx="4848638" cy="3164156"/>
            <a:chOff x="3396712" y="3500377"/>
            <a:chExt cx="1755764" cy="1572607"/>
          </a:xfrm>
        </p:grpSpPr>
        <p:grpSp>
          <p:nvGrpSpPr>
            <p:cNvPr id="27" name="Group 21"/>
            <p:cNvGrpSpPr/>
            <p:nvPr/>
          </p:nvGrpSpPr>
          <p:grpSpPr bwMode="auto">
            <a:xfrm rot="-396937">
              <a:off x="3396712" y="3500377"/>
              <a:ext cx="1747969" cy="1572607"/>
              <a:chOff x="785876" y="551327"/>
              <a:chExt cx="1747969" cy="1572607"/>
            </a:xfrm>
          </p:grpSpPr>
          <p:sp>
            <p:nvSpPr>
              <p:cNvPr id="36" name="Freeform 6"/>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kern="0">
                    <a:solidFill>
                      <a:sysClr val="windowText" lastClr="000000"/>
                    </a:solidFill>
                    <a:latin typeface="Arial" panose="020B0604020202020204" pitchFamily="34" charset="0"/>
                    <a:ea typeface="PMingLiU" panose="02020500000000000000" pitchFamily="18" charset="-120"/>
                  </a:rPr>
                  <a:t>  </a:t>
                </a:r>
                <a:endParaRPr kumimoji="1" lang="en-US" altLang="zh-CN" sz="1800" kern="0">
                  <a:solidFill>
                    <a:sysClr val="windowText" lastClr="000000"/>
                  </a:solidFill>
                  <a:latin typeface="Arial" panose="020B0604020202020204" pitchFamily="34" charset="0"/>
                  <a:ea typeface="PMingLiU" panose="02020500000000000000" pitchFamily="18" charset="-120"/>
                </a:endParaRPr>
              </a:p>
            </p:txBody>
          </p:sp>
          <p:sp>
            <p:nvSpPr>
              <p:cNvPr id="37" name="Freeform 6"/>
              <p:cNvSpPr/>
              <p:nvPr/>
            </p:nvSpPr>
            <p:spPr bwMode="auto">
              <a:xfrm rot="485220">
                <a:off x="785876" y="551327"/>
                <a:ext cx="1741712" cy="135469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kern="0">
                  <a:solidFill>
                    <a:srgbClr val="8E0000"/>
                  </a:solidFill>
                  <a:latin typeface="Arial" panose="020B0604020202020204" pitchFamily="34" charset="0"/>
                  <a:ea typeface="楷体_GB2312" panose="02010609030101010101" pitchFamily="49" charset="-122"/>
                </a:endParaRPr>
              </a:p>
            </p:txBody>
          </p:sp>
        </p:grpSp>
        <p:sp>
          <p:nvSpPr>
            <p:cNvPr id="28" name="TextBox 28"/>
            <p:cNvSpPr txBox="1">
              <a:spLocks noChangeArrowheads="1"/>
            </p:cNvSpPr>
            <p:nvPr/>
          </p:nvSpPr>
          <p:spPr bwMode="auto">
            <a:xfrm rot="21540000">
              <a:off x="3422404" y="3576327"/>
              <a:ext cx="1730072" cy="1140580"/>
            </a:xfrm>
            <a:prstGeom prst="rect">
              <a:avLst/>
            </a:prstGeom>
            <a:noFill/>
            <a:ln w="9525">
              <a:noFill/>
              <a:miter lim="800000"/>
            </a:ln>
          </p:spPr>
          <p:txBody>
            <a:bodyPr wrap="square">
              <a:spAutoFit/>
            </a:bodyPr>
            <a:lstStyle/>
            <a:p>
              <a:pPr marL="266700" indent="-266700">
                <a:lnSpc>
                  <a:spcPct val="125000"/>
                </a:lnSpc>
              </a:pPr>
              <a:r>
                <a:rPr kumimoji="1" lang="en-US" altLang="zh-CN" sz="2300" dirty="0">
                  <a:solidFill>
                    <a:srgbClr val="8E0000"/>
                  </a:solidFill>
                  <a:latin typeface="Helvetica"/>
                  <a:ea typeface="楷体" panose="02010609060101010101" charset="-122"/>
                  <a:cs typeface="华文新魏" panose="02010800040101010101" pitchFamily="2" charset="-122"/>
                </a:rPr>
                <a:t>c. </a:t>
              </a:r>
              <a:r>
                <a:rPr kumimoji="1" lang="en-US" altLang="zh-CN" sz="2300" dirty="0" smtClean="0">
                  <a:solidFill>
                    <a:srgbClr val="8E0000"/>
                  </a:solidFill>
                  <a:latin typeface="Helvetica"/>
                  <a:ea typeface="楷体" panose="02010609060101010101" charset="-122"/>
                  <a:cs typeface="华文新魏" panose="02010800040101010101" pitchFamily="2" charset="-122"/>
                </a:rPr>
                <a:t>Audrey felt it was wicked that billions of children were deprived of simple joys and drowned in overwhelming misery. (Para.11, L1)</a:t>
              </a:r>
              <a:endParaRPr kumimoji="1" lang="en-US" altLang="zh-CN" sz="2300" dirty="0">
                <a:solidFill>
                  <a:srgbClr val="8E0000"/>
                </a:solidFill>
                <a:latin typeface="Helvetica"/>
                <a:ea typeface="楷体" panose="02010609060101010101" charset="-122"/>
                <a:cs typeface="华文新魏" panose="02010800040101010101" pitchFamily="2" charset="-122"/>
              </a:endParaRPr>
            </a:p>
          </p:txBody>
        </p:sp>
      </p:grpSp>
      <p:grpSp>
        <p:nvGrpSpPr>
          <p:cNvPr id="14" name="组合 13"/>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hlinkClick r:id="rId4"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0" name="矩形 19"/>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7504" y="3336357"/>
            <a:ext cx="2520280" cy="812723"/>
          </a:xfrm>
          <a:prstGeom prst="rect">
            <a:avLst/>
          </a:prstGeom>
          <a:noFill/>
        </p:spPr>
        <p:txBody>
          <a:bodyPr wrap="square" rtlCol="0">
            <a:spAutoFit/>
          </a:bodyPr>
          <a:lstStyle/>
          <a:p>
            <a:pPr marL="514350" indent="-514350" eaLnBrk="0" hangingPunct="0">
              <a:lnSpc>
                <a:spcPts val="2800"/>
              </a:lnSpc>
            </a:pPr>
            <a:r>
              <a:rPr lang="en-US" altLang="zh-CN" sz="2400" i="1" dirty="0" smtClean="0"/>
              <a:t>A. Jurassic Park</a:t>
            </a:r>
            <a:r>
              <a:rPr lang="en-US" altLang="zh-CN" sz="2400" dirty="0"/>
              <a:t> </a:t>
            </a:r>
            <a:endParaRPr lang="en-US" altLang="zh-CN" sz="2400" dirty="0" smtClean="0"/>
          </a:p>
          <a:p>
            <a:pPr marL="514350" indent="-514350" eaLnBrk="0" hangingPunct="0">
              <a:lnSpc>
                <a:spcPts val="2800"/>
              </a:lnSpc>
            </a:pPr>
            <a:r>
              <a:rPr lang="en-US" altLang="zh-CN" sz="2000" dirty="0" smtClean="0"/>
              <a:t>     (《</a:t>
            </a:r>
            <a:r>
              <a:rPr lang="zh-CN" altLang="en-US" sz="2000" dirty="0" smtClean="0"/>
              <a:t>侏罗纪公园</a:t>
            </a:r>
            <a:r>
              <a:rPr lang="en-US" altLang="zh-CN" sz="2000" dirty="0"/>
              <a:t>》)</a:t>
            </a:r>
            <a:endParaRPr lang="en-US" altLang="zh-CN" sz="200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505" y="1824189"/>
            <a:ext cx="2248261" cy="149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219" y="2287194"/>
            <a:ext cx="2185528" cy="30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91" y="4240668"/>
            <a:ext cx="2116113" cy="158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1180" y="4221088"/>
            <a:ext cx="2124928" cy="1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4867" y="1852377"/>
            <a:ext cx="2104596" cy="156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79512" y="6002898"/>
            <a:ext cx="2626989" cy="810478"/>
          </a:xfrm>
          <a:prstGeom prst="rect">
            <a:avLst/>
          </a:prstGeom>
          <a:noFill/>
        </p:spPr>
        <p:txBody>
          <a:bodyPr wrap="square" rtlCol="0">
            <a:spAutoFit/>
          </a:bodyPr>
          <a:lstStyle/>
          <a:p>
            <a:pPr eaLnBrk="0" hangingPunct="0">
              <a:lnSpc>
                <a:spcPts val="2800"/>
              </a:lnSpc>
            </a:pPr>
            <a:r>
              <a:rPr lang="en-US" altLang="zh-CN" sz="2400" i="1" dirty="0" smtClean="0"/>
              <a:t>C. Roman </a:t>
            </a:r>
            <a:r>
              <a:rPr lang="en-US" altLang="zh-CN" sz="2400" i="1" dirty="0"/>
              <a:t>Holiday </a:t>
            </a:r>
            <a:br>
              <a:rPr lang="en-US" altLang="zh-CN" sz="2800" dirty="0"/>
            </a:br>
            <a:r>
              <a:rPr lang="en-US" altLang="zh-CN" sz="2800" dirty="0" smtClean="0"/>
              <a:t>   </a:t>
            </a:r>
            <a:r>
              <a:rPr lang="en-US" altLang="zh-CN" sz="2000" dirty="0" smtClean="0"/>
              <a:t>(《</a:t>
            </a:r>
            <a:r>
              <a:rPr lang="zh-CN" altLang="en-US" sz="2000" dirty="0"/>
              <a:t>罗马假日</a:t>
            </a:r>
            <a:r>
              <a:rPr lang="en-US" altLang="zh-CN" sz="2000" dirty="0"/>
              <a:t>》)</a:t>
            </a:r>
            <a:endParaRPr lang="en-US" altLang="zh-CN" sz="2000" dirty="0"/>
          </a:p>
        </p:txBody>
      </p:sp>
      <p:sp>
        <p:nvSpPr>
          <p:cNvPr id="23" name="TextBox 22"/>
          <p:cNvSpPr txBox="1"/>
          <p:nvPr/>
        </p:nvSpPr>
        <p:spPr>
          <a:xfrm>
            <a:off x="2843808" y="5354826"/>
            <a:ext cx="3349154" cy="810478"/>
          </a:xfrm>
          <a:prstGeom prst="rect">
            <a:avLst/>
          </a:prstGeom>
          <a:noFill/>
        </p:spPr>
        <p:txBody>
          <a:bodyPr wrap="square" rtlCol="0">
            <a:spAutoFit/>
          </a:bodyPr>
          <a:lstStyle/>
          <a:p>
            <a:pPr eaLnBrk="0" hangingPunct="0">
              <a:lnSpc>
                <a:spcPts val="2800"/>
              </a:lnSpc>
            </a:pPr>
            <a:r>
              <a:rPr lang="en-US" altLang="zh-CN" sz="2400" i="1" dirty="0" smtClean="0"/>
              <a:t>B. Raise </a:t>
            </a:r>
            <a:r>
              <a:rPr lang="en-US" altLang="zh-CN" sz="2400" i="1" dirty="0"/>
              <a:t>the Red </a:t>
            </a:r>
            <a:r>
              <a:rPr lang="en-US" altLang="zh-CN" sz="2400" i="1" dirty="0" smtClean="0"/>
              <a:t>Lantern</a:t>
            </a:r>
            <a:br>
              <a:rPr lang="en-US" altLang="zh-CN" sz="2800" dirty="0"/>
            </a:br>
            <a:r>
              <a:rPr lang="en-US" altLang="zh-CN" sz="2800" dirty="0" smtClean="0"/>
              <a:t>    </a:t>
            </a:r>
            <a:r>
              <a:rPr lang="en-US" altLang="zh-CN" sz="2000" dirty="0" smtClean="0"/>
              <a:t>(《</a:t>
            </a:r>
            <a:r>
              <a:rPr lang="zh-CN" altLang="en-US" sz="2000" dirty="0"/>
              <a:t>大红灯笼高高挂</a:t>
            </a:r>
            <a:r>
              <a:rPr lang="en-US" altLang="zh-CN" sz="2000" dirty="0"/>
              <a:t>》)</a:t>
            </a:r>
            <a:endParaRPr lang="en-US" altLang="zh-CN" sz="2000" dirty="0"/>
          </a:p>
        </p:txBody>
      </p:sp>
      <p:sp>
        <p:nvSpPr>
          <p:cNvPr id="25" name="TextBox 24"/>
          <p:cNvSpPr txBox="1"/>
          <p:nvPr/>
        </p:nvSpPr>
        <p:spPr>
          <a:xfrm>
            <a:off x="6012160" y="3410610"/>
            <a:ext cx="3143272" cy="810478"/>
          </a:xfrm>
          <a:prstGeom prst="rect">
            <a:avLst/>
          </a:prstGeom>
          <a:noFill/>
        </p:spPr>
        <p:txBody>
          <a:bodyPr wrap="square" rtlCol="0">
            <a:spAutoFit/>
          </a:bodyPr>
          <a:lstStyle/>
          <a:p>
            <a:pPr marL="514350" indent="-514350" eaLnBrk="0" hangingPunct="0">
              <a:lnSpc>
                <a:spcPts val="2800"/>
              </a:lnSpc>
            </a:pPr>
            <a:r>
              <a:rPr lang="en-US" altLang="zh-CN" sz="2400" i="1" dirty="0" smtClean="0"/>
              <a:t>D. The Great Dictator</a:t>
            </a:r>
            <a:endParaRPr lang="en-US" altLang="zh-CN" sz="2400" i="1" dirty="0" smtClean="0"/>
          </a:p>
          <a:p>
            <a:pPr marL="514350" indent="-514350" eaLnBrk="0" hangingPunct="0">
              <a:lnSpc>
                <a:spcPts val="2800"/>
              </a:lnSpc>
            </a:pPr>
            <a:r>
              <a:rPr lang="en-US" altLang="zh-CN" sz="2000" dirty="0" smtClean="0"/>
              <a:t>     (《</a:t>
            </a:r>
            <a:r>
              <a:rPr lang="zh-CN" altLang="en-US" sz="2000" dirty="0"/>
              <a:t>大独裁者</a:t>
            </a:r>
            <a:r>
              <a:rPr lang="en-US" altLang="zh-CN" sz="2000" dirty="0"/>
              <a:t>》)</a:t>
            </a:r>
            <a:endParaRPr lang="en-US" altLang="zh-CN" sz="2000" dirty="0"/>
          </a:p>
        </p:txBody>
      </p:sp>
      <p:sp>
        <p:nvSpPr>
          <p:cNvPr id="30" name="TextBox 29"/>
          <p:cNvSpPr txBox="1"/>
          <p:nvPr/>
        </p:nvSpPr>
        <p:spPr>
          <a:xfrm>
            <a:off x="6012160" y="5661248"/>
            <a:ext cx="2556135" cy="1169551"/>
          </a:xfrm>
          <a:prstGeom prst="rect">
            <a:avLst/>
          </a:prstGeom>
          <a:noFill/>
        </p:spPr>
        <p:txBody>
          <a:bodyPr wrap="square" rtlCol="0">
            <a:spAutoFit/>
          </a:bodyPr>
          <a:lstStyle/>
          <a:p>
            <a:pPr marL="263525" indent="-263525" eaLnBrk="0" hangingPunct="0">
              <a:lnSpc>
                <a:spcPts val="2800"/>
              </a:lnSpc>
            </a:pPr>
            <a:r>
              <a:rPr lang="en-US" altLang="zh-CN" sz="2400" i="1" dirty="0" smtClean="0"/>
              <a:t>E. Crouching </a:t>
            </a:r>
            <a:r>
              <a:rPr lang="en-US" altLang="zh-CN" sz="2400" i="1" dirty="0"/>
              <a:t>Tiger, Hidden </a:t>
            </a:r>
            <a:r>
              <a:rPr lang="en-US" altLang="zh-CN" sz="2400" i="1" dirty="0" smtClean="0"/>
              <a:t>Dragon</a:t>
            </a:r>
            <a:br>
              <a:rPr lang="en-US" altLang="zh-CN" sz="2800" dirty="0"/>
            </a:br>
            <a:r>
              <a:rPr lang="en-US" altLang="zh-CN" sz="2800" dirty="0" smtClean="0"/>
              <a:t> </a:t>
            </a:r>
            <a:r>
              <a:rPr lang="en-US" altLang="zh-CN" sz="2000" dirty="0" smtClean="0"/>
              <a:t>(《</a:t>
            </a:r>
            <a:r>
              <a:rPr lang="zh-CN" altLang="en-US" sz="2000" dirty="0"/>
              <a:t>卧虎藏龙</a:t>
            </a:r>
            <a:r>
              <a:rPr lang="en-US" altLang="zh-CN" sz="2000" dirty="0"/>
              <a:t>》)</a:t>
            </a:r>
            <a:endParaRPr lang="en-US" altLang="zh-CN" sz="2000" dirty="0"/>
          </a:p>
        </p:txBody>
      </p:sp>
      <p:sp>
        <p:nvSpPr>
          <p:cNvPr id="21" name="TextBox 20"/>
          <p:cNvSpPr txBox="1"/>
          <p:nvPr/>
        </p:nvSpPr>
        <p:spPr>
          <a:xfrm>
            <a:off x="539552" y="1034346"/>
            <a:ext cx="8133452" cy="810478"/>
          </a:xfrm>
          <a:prstGeom prst="rect">
            <a:avLst/>
          </a:prstGeom>
          <a:noFill/>
        </p:spPr>
        <p:txBody>
          <a:bodyPr wrap="square" rtlCol="0">
            <a:spAutoFit/>
          </a:bodyPr>
          <a:lstStyle/>
          <a:p>
            <a:pPr marL="365125" indent="-365125" eaLnBrk="0" hangingPunct="0">
              <a:lnSpc>
                <a:spcPts val="2800"/>
              </a:lnSpc>
            </a:pPr>
            <a:r>
              <a:rPr lang="en-US" altLang="zh-CN" sz="2600" b="1" dirty="0" smtClean="0">
                <a:latin typeface="Helvetica" pitchFamily="34" charset="0"/>
                <a:ea typeface="Cambria Math" panose="02040503050406030204" pitchFamily="-112" charset="0"/>
                <a:cs typeface="Arial" panose="020B0604020202020204" pitchFamily="34" charset="0"/>
              </a:rPr>
              <a:t>1. </a:t>
            </a:r>
            <a:r>
              <a:rPr lang="en-US" altLang="zh-CN" sz="2800" b="1" dirty="0"/>
              <a:t>Match the names of the people with </a:t>
            </a:r>
            <a:r>
              <a:rPr lang="en-US" altLang="zh-CN" sz="2800" b="1" dirty="0" smtClean="0"/>
              <a:t>the movies </a:t>
            </a:r>
            <a:r>
              <a:rPr lang="en-US" altLang="zh-CN" sz="2800" b="1" dirty="0"/>
              <a:t>directed or starred by them</a:t>
            </a:r>
            <a:r>
              <a:rPr lang="en-US" altLang="zh-CN" sz="2800" b="1" dirty="0" smtClean="0"/>
              <a:t>.</a:t>
            </a:r>
            <a:endParaRPr lang="en-US" altLang="zh-CN" sz="2600" b="1" dirty="0" smtClean="0">
              <a:latin typeface="Helvetica" pitchFamily="34" charset="0"/>
              <a:ea typeface="Cambria Math" panose="02040503050406030204" pitchFamily="-112" charset="0"/>
              <a:cs typeface="Arial" panose="020B0604020202020204" pitchFamily="34" charset="0"/>
            </a:endParaRPr>
          </a:p>
        </p:txBody>
      </p:sp>
      <p:sp>
        <p:nvSpPr>
          <p:cNvPr id="24" name="矩形 11"/>
          <p:cNvSpPr>
            <a:spLocks noChangeArrowheads="1"/>
          </p:cNvSpPr>
          <p:nvPr/>
        </p:nvSpPr>
        <p:spPr bwMode="auto">
          <a:xfrm>
            <a:off x="3572694" y="332656"/>
            <a:ext cx="2151434"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Matching up</a:t>
            </a:r>
            <a:endParaRPr lang="zh-CN" altLang="en-US" sz="2400" b="1" dirty="0">
              <a:solidFill>
                <a:srgbClr val="006600"/>
              </a:solidFill>
              <a:latin typeface="Helvetica" pitchFamily="34" charset="0"/>
              <a:ea typeface="Helvetica Neue"/>
              <a:cs typeface="Helvetica Neue"/>
            </a:endParaRPr>
          </a:p>
        </p:txBody>
      </p:sp>
      <p:pic>
        <p:nvPicPr>
          <p:cNvPr id="26" name="Picture 9"/>
          <p:cNvPicPr>
            <a:picLocks noChangeAspect="1" noChangeArrowheads="1"/>
          </p:cNvPicPr>
          <p:nvPr/>
        </p:nvPicPr>
        <p:blipFill>
          <a:blip r:embed="rId6" cstate="print"/>
          <a:srcRect/>
          <a:stretch>
            <a:fillRect/>
          </a:stretch>
        </p:blipFill>
        <p:spPr bwMode="auto">
          <a:xfrm>
            <a:off x="1414" y="17679"/>
            <a:ext cx="3346450" cy="1035057"/>
          </a:xfrm>
          <a:prstGeom prst="rect">
            <a:avLst/>
          </a:prstGeom>
          <a:noFill/>
          <a:ln w="9525">
            <a:noFill/>
            <a:miter lim="800000"/>
            <a:headEnd/>
            <a:tailEnd/>
          </a:ln>
        </p:spPr>
      </p:pic>
      <p:sp>
        <p:nvSpPr>
          <p:cNvPr id="27" name="TextBox 26">
            <a:hlinkClick r:id="rId7"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17" name="TextBox 16"/>
          <p:cNvSpPr txBox="1"/>
          <p:nvPr/>
        </p:nvSpPr>
        <p:spPr>
          <a:xfrm>
            <a:off x="107504" y="4842994"/>
            <a:ext cx="2626989" cy="451406"/>
          </a:xfrm>
          <a:prstGeom prst="rect">
            <a:avLst/>
          </a:prstGeom>
          <a:solidFill>
            <a:schemeClr val="bg1"/>
          </a:solidFill>
        </p:spPr>
        <p:txBody>
          <a:bodyPr wrap="square" rtlCol="0">
            <a:spAutoFit/>
          </a:bodyPr>
          <a:lstStyle/>
          <a:p>
            <a:pPr eaLnBrk="0" hangingPunct="0">
              <a:lnSpc>
                <a:spcPts val="2800"/>
              </a:lnSpc>
            </a:pPr>
            <a:r>
              <a:rPr lang="en-US" altLang="zh-CN" sz="2400" dirty="0" smtClean="0">
                <a:solidFill>
                  <a:srgbClr val="FF0000"/>
                </a:solidFill>
              </a:rPr>
              <a:t>1 Audrey Hepburn</a:t>
            </a:r>
            <a:endParaRPr lang="en-US" altLang="zh-CN" sz="2000" dirty="0">
              <a:solidFill>
                <a:srgbClr val="FF0000"/>
              </a:solidFill>
            </a:endParaRPr>
          </a:p>
        </p:txBody>
      </p:sp>
      <p:sp>
        <p:nvSpPr>
          <p:cNvPr id="18" name="TextBox 17"/>
          <p:cNvSpPr txBox="1"/>
          <p:nvPr/>
        </p:nvSpPr>
        <p:spPr>
          <a:xfrm>
            <a:off x="6192962" y="2571744"/>
            <a:ext cx="2626989" cy="451406"/>
          </a:xfrm>
          <a:prstGeom prst="rect">
            <a:avLst/>
          </a:prstGeom>
          <a:solidFill>
            <a:schemeClr val="bg1"/>
          </a:solidFill>
        </p:spPr>
        <p:txBody>
          <a:bodyPr wrap="square" rtlCol="0">
            <a:spAutoFit/>
          </a:bodyPr>
          <a:lstStyle/>
          <a:p>
            <a:pPr eaLnBrk="0" hangingPunct="0">
              <a:lnSpc>
                <a:spcPts val="2800"/>
              </a:lnSpc>
            </a:pPr>
            <a:r>
              <a:rPr lang="en-US" altLang="zh-CN" sz="2400" dirty="0" smtClean="0">
                <a:solidFill>
                  <a:srgbClr val="FF0000"/>
                </a:solidFill>
              </a:rPr>
              <a:t>2 Charlie Chaplin</a:t>
            </a:r>
            <a:endParaRPr lang="en-US" altLang="zh-CN" sz="2000" dirty="0">
              <a:solidFill>
                <a:srgbClr val="FF0000"/>
              </a:solidFill>
            </a:endParaRPr>
          </a:p>
        </p:txBody>
      </p:sp>
      <p:sp>
        <p:nvSpPr>
          <p:cNvPr id="19" name="TextBox 18"/>
          <p:cNvSpPr txBox="1"/>
          <p:nvPr/>
        </p:nvSpPr>
        <p:spPr>
          <a:xfrm>
            <a:off x="6294868" y="4995394"/>
            <a:ext cx="2273428" cy="451406"/>
          </a:xfrm>
          <a:prstGeom prst="rect">
            <a:avLst/>
          </a:prstGeom>
          <a:solidFill>
            <a:schemeClr val="bg1"/>
          </a:solidFill>
        </p:spPr>
        <p:txBody>
          <a:bodyPr wrap="square" rtlCol="0">
            <a:spAutoFit/>
          </a:bodyPr>
          <a:lstStyle/>
          <a:p>
            <a:pPr eaLnBrk="0" hangingPunct="0">
              <a:lnSpc>
                <a:spcPts val="2800"/>
              </a:lnSpc>
            </a:pPr>
            <a:r>
              <a:rPr lang="en-US" altLang="zh-CN" sz="2400" dirty="0" smtClean="0">
                <a:solidFill>
                  <a:srgbClr val="FF0000"/>
                </a:solidFill>
              </a:rPr>
              <a:t>3 Zhang </a:t>
            </a:r>
            <a:r>
              <a:rPr lang="en-US" altLang="zh-CN" sz="2400" dirty="0" err="1" smtClean="0">
                <a:solidFill>
                  <a:srgbClr val="FF0000"/>
                </a:solidFill>
              </a:rPr>
              <a:t>Ziyi</a:t>
            </a:r>
            <a:endParaRPr lang="en-US" altLang="zh-CN" sz="2000" dirty="0">
              <a:solidFill>
                <a:srgbClr val="FF0000"/>
              </a:solidFill>
            </a:endParaRPr>
          </a:p>
        </p:txBody>
      </p:sp>
      <p:sp>
        <p:nvSpPr>
          <p:cNvPr id="20" name="TextBox 19"/>
          <p:cNvSpPr txBox="1"/>
          <p:nvPr/>
        </p:nvSpPr>
        <p:spPr>
          <a:xfrm>
            <a:off x="3347864" y="4318285"/>
            <a:ext cx="2626989" cy="451406"/>
          </a:xfrm>
          <a:prstGeom prst="rect">
            <a:avLst/>
          </a:prstGeom>
          <a:solidFill>
            <a:schemeClr val="bg1"/>
          </a:solidFill>
        </p:spPr>
        <p:txBody>
          <a:bodyPr wrap="square" rtlCol="0">
            <a:spAutoFit/>
          </a:bodyPr>
          <a:lstStyle/>
          <a:p>
            <a:pPr eaLnBrk="0" hangingPunct="0">
              <a:lnSpc>
                <a:spcPts val="2800"/>
              </a:lnSpc>
            </a:pPr>
            <a:r>
              <a:rPr lang="en-US" altLang="zh-CN" sz="2400" dirty="0" smtClean="0">
                <a:solidFill>
                  <a:srgbClr val="FF0000"/>
                </a:solidFill>
              </a:rPr>
              <a:t>4 Zhang </a:t>
            </a:r>
            <a:r>
              <a:rPr lang="en-US" altLang="zh-CN" sz="2400" dirty="0" err="1" smtClean="0">
                <a:solidFill>
                  <a:srgbClr val="FF0000"/>
                </a:solidFill>
              </a:rPr>
              <a:t>Yimou</a:t>
            </a:r>
            <a:endParaRPr lang="en-US" altLang="zh-CN" sz="2000" dirty="0">
              <a:solidFill>
                <a:srgbClr val="FF0000"/>
              </a:solidFill>
            </a:endParaRPr>
          </a:p>
        </p:txBody>
      </p:sp>
      <p:sp>
        <p:nvSpPr>
          <p:cNvPr id="28" name="TextBox 27"/>
          <p:cNvSpPr txBox="1"/>
          <p:nvPr/>
        </p:nvSpPr>
        <p:spPr>
          <a:xfrm>
            <a:off x="107504" y="2571744"/>
            <a:ext cx="2626989" cy="451406"/>
          </a:xfrm>
          <a:prstGeom prst="rect">
            <a:avLst/>
          </a:prstGeom>
          <a:solidFill>
            <a:schemeClr val="bg1"/>
          </a:solidFill>
        </p:spPr>
        <p:txBody>
          <a:bodyPr wrap="square" rtlCol="0">
            <a:spAutoFit/>
          </a:bodyPr>
          <a:lstStyle/>
          <a:p>
            <a:pPr eaLnBrk="0" hangingPunct="0">
              <a:lnSpc>
                <a:spcPts val="2800"/>
              </a:lnSpc>
            </a:pPr>
            <a:r>
              <a:rPr lang="en-US" altLang="zh-CN" sz="2400" dirty="0" smtClean="0">
                <a:solidFill>
                  <a:srgbClr val="FF0000"/>
                </a:solidFill>
              </a:rPr>
              <a:t>5 Steve Spielberg</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839350" y="1404752"/>
            <a:ext cx="3905421" cy="2359030"/>
            <a:chOff x="4839350" y="1404752"/>
            <a:chExt cx="3905421" cy="2359030"/>
          </a:xfrm>
        </p:grpSpPr>
        <p:grpSp>
          <p:nvGrpSpPr>
            <p:cNvPr id="15" name="Group 35"/>
            <p:cNvGrpSpPr/>
            <p:nvPr/>
          </p:nvGrpSpPr>
          <p:grpSpPr bwMode="auto">
            <a:xfrm rot="872659">
              <a:off x="5143464" y="1404752"/>
              <a:ext cx="3601307" cy="2235026"/>
              <a:chOff x="3138878" y="3572734"/>
              <a:chExt cx="1989602" cy="1352931"/>
            </a:xfrm>
          </p:grpSpPr>
          <p:sp>
            <p:nvSpPr>
              <p:cNvPr id="30" name="Freeform 6"/>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21" name="TextBox 28"/>
              <p:cNvSpPr txBox="1">
                <a:spLocks noChangeArrowheads="1"/>
              </p:cNvSpPr>
              <p:nvPr/>
            </p:nvSpPr>
            <p:spPr bwMode="auto">
              <a:xfrm rot="21540000">
                <a:off x="3138878" y="3975501"/>
                <a:ext cx="1873875" cy="950164"/>
              </a:xfrm>
              <a:prstGeom prst="rect">
                <a:avLst/>
              </a:prstGeom>
              <a:noFill/>
              <a:ln w="9525">
                <a:noFill/>
                <a:miter lim="800000"/>
              </a:ln>
            </p:spPr>
            <p:txBody>
              <a:bodyPr wrap="square">
                <a:spAutoFit/>
              </a:bodyPr>
              <a:lstStyle/>
              <a:p>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即使在她</a:t>
                </a:r>
                <a:r>
                  <a:rPr kumimoji="1" lang="en-US" altLang="zh-CN"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63</a:t>
                </a:r>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岁生命终止的时候，她仍然充满着关爱，永远象征着纯朴、仁爱、魅力和善良。</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36" name="Freeform 6"/>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grpSp>
        <p:nvGrpSpPr>
          <p:cNvPr id="19" name="Group 35"/>
          <p:cNvGrpSpPr/>
          <p:nvPr/>
        </p:nvGrpSpPr>
        <p:grpSpPr bwMode="auto">
          <a:xfrm rot="-1117645">
            <a:off x="413624" y="2436600"/>
            <a:ext cx="4799514" cy="2754727"/>
            <a:chOff x="3388564" y="3501395"/>
            <a:chExt cx="1756176" cy="1572060"/>
          </a:xfrm>
        </p:grpSpPr>
        <p:grpSp>
          <p:nvGrpSpPr>
            <p:cNvPr id="23" name="Group 21"/>
            <p:cNvGrpSpPr/>
            <p:nvPr/>
          </p:nvGrpSpPr>
          <p:grpSpPr bwMode="auto">
            <a:xfrm rot="-396937">
              <a:off x="3388564" y="3501395"/>
              <a:ext cx="1756176" cy="1572060"/>
              <a:chOff x="777669" y="551874"/>
              <a:chExt cx="1756176" cy="1572060"/>
            </a:xfrm>
          </p:grpSpPr>
          <p:sp>
            <p:nvSpPr>
              <p:cNvPr id="28" name="Freeform 6"/>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kern="0">
                    <a:solidFill>
                      <a:sysClr val="windowText" lastClr="000000"/>
                    </a:solidFill>
                    <a:latin typeface="Arial" panose="020B0604020202020204" pitchFamily="34" charset="0"/>
                    <a:ea typeface="PMingLiU" panose="02020500000000000000" pitchFamily="18" charset="-120"/>
                  </a:rPr>
                  <a:t>  </a:t>
                </a:r>
                <a:endParaRPr kumimoji="1" lang="en-US" altLang="zh-CN" sz="1800" kern="0">
                  <a:solidFill>
                    <a:sysClr val="windowText" lastClr="000000"/>
                  </a:solidFill>
                  <a:latin typeface="Arial" panose="020B0604020202020204" pitchFamily="34" charset="0"/>
                  <a:ea typeface="PMingLiU" panose="02020500000000000000" pitchFamily="18" charset="-120"/>
                </a:endParaRPr>
              </a:p>
            </p:txBody>
          </p:sp>
          <p:sp>
            <p:nvSpPr>
              <p:cNvPr id="29" name="Freeform 6"/>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2" cstate="print"/>
                <a:tile tx="0" ty="0" sx="100000" sy="100000" flip="none" algn="tl"/>
              </a:blipFill>
              <a:ln w="9525">
                <a:noFill/>
                <a:round/>
              </a:ln>
            </p:spPr>
            <p:txBody>
              <a:bodyPr/>
              <a:lstStyle/>
              <a:p>
                <a:pPr fontAlgn="auto">
                  <a:spcBef>
                    <a:spcPts val="0"/>
                  </a:spcBef>
                  <a:spcAft>
                    <a:spcPts val="0"/>
                  </a:spcAft>
                  <a:defRPr/>
                </a:pPr>
                <a:endParaRPr lang="zh-CN" altLang="en-US" sz="1800" kern="0">
                  <a:solidFill>
                    <a:srgbClr val="8E0000"/>
                  </a:solidFill>
                  <a:latin typeface="Arial" panose="020B0604020202020204" pitchFamily="34" charset="0"/>
                  <a:ea typeface="楷体_GB2312" panose="02010609030101010101" pitchFamily="49" charset="-122"/>
                </a:endParaRPr>
              </a:p>
            </p:txBody>
          </p:sp>
        </p:grpSp>
        <p:sp>
          <p:nvSpPr>
            <p:cNvPr id="24" name="TextBox 28"/>
            <p:cNvSpPr txBox="1">
              <a:spLocks noChangeArrowheads="1"/>
            </p:cNvSpPr>
            <p:nvPr/>
          </p:nvSpPr>
          <p:spPr bwMode="auto">
            <a:xfrm rot="21540000">
              <a:off x="3423654" y="3555513"/>
              <a:ext cx="1652682" cy="1368574"/>
            </a:xfrm>
            <a:prstGeom prst="rect">
              <a:avLst/>
            </a:prstGeom>
            <a:noFill/>
            <a:ln w="9525">
              <a:noFill/>
              <a:miter lim="800000"/>
            </a:ln>
          </p:spPr>
          <p:txBody>
            <a:bodyPr wrap="square">
              <a:spAutoFit/>
            </a:bodyPr>
            <a:lstStyle/>
            <a:p>
              <a:pPr marL="361950" indent="-361950">
                <a:lnSpc>
                  <a:spcPct val="110000"/>
                </a:lnSpc>
              </a:pPr>
              <a:r>
                <a:rPr kumimoji="1" lang="en-US" altLang="zh-CN" sz="2300" dirty="0" smtClean="0">
                  <a:solidFill>
                    <a:srgbClr val="8E0000"/>
                  </a:solidFill>
                  <a:latin typeface="Helvetica"/>
                  <a:ea typeface="楷体" panose="02010609060101010101" charset="-122"/>
                  <a:cs typeface="华文新魏" panose="02010800040101010101" pitchFamily="2" charset="-122"/>
                </a:rPr>
                <a:t>d. Even as her life ended at 63 years of age, she remained a gracious woman who perpetually signified simplicity, charity, charm and kindness.(Para.14, L1)</a:t>
              </a:r>
              <a:endParaRPr kumimoji="1" lang="en-US" altLang="zh-CN" sz="2300" dirty="0">
                <a:solidFill>
                  <a:srgbClr val="8E0000"/>
                </a:solidFill>
                <a:latin typeface="Helvetica"/>
                <a:ea typeface="楷体" panose="02010609060101010101" charset="-122"/>
                <a:cs typeface="华文新魏" panose="02010800040101010101" pitchFamily="2" charset="-122"/>
              </a:endParaRPr>
            </a:p>
          </p:txBody>
        </p:sp>
      </p:grpSp>
      <p:grpSp>
        <p:nvGrpSpPr>
          <p:cNvPr id="14" name="组合 13"/>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hlinkClick r:id="rId4"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2" name="矩形 21"/>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2"/>
          <p:cNvGrpSpPr/>
          <p:nvPr/>
        </p:nvGrpSpPr>
        <p:grpSpPr>
          <a:xfrm>
            <a:off x="4926273" y="1268760"/>
            <a:ext cx="4110223" cy="3416682"/>
            <a:chOff x="4839350" y="1393049"/>
            <a:chExt cx="3827049" cy="2860917"/>
          </a:xfrm>
        </p:grpSpPr>
        <p:grpSp>
          <p:nvGrpSpPr>
            <p:cNvPr id="3" name="Group 35"/>
            <p:cNvGrpSpPr/>
            <p:nvPr/>
          </p:nvGrpSpPr>
          <p:grpSpPr bwMode="auto">
            <a:xfrm rot="872659">
              <a:off x="5051720" y="1393049"/>
              <a:ext cx="3614679" cy="2860917"/>
              <a:chOff x="3131491" y="3572734"/>
              <a:chExt cx="1996989" cy="1731802"/>
            </a:xfrm>
          </p:grpSpPr>
          <p:sp>
            <p:nvSpPr>
              <p:cNvPr id="30" name="Freeform 6"/>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fontAlgn="auto">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21" name="TextBox 28"/>
              <p:cNvSpPr txBox="1">
                <a:spLocks noChangeArrowheads="1"/>
              </p:cNvSpPr>
              <p:nvPr/>
            </p:nvSpPr>
            <p:spPr bwMode="auto">
              <a:xfrm rot="21540000">
                <a:off x="3131491" y="3907235"/>
                <a:ext cx="1873874" cy="1397301"/>
              </a:xfrm>
              <a:prstGeom prst="rect">
                <a:avLst/>
              </a:prstGeom>
              <a:noFill/>
              <a:ln w="9525">
                <a:noFill/>
                <a:miter lim="800000"/>
              </a:ln>
            </p:spPr>
            <p:txBody>
              <a:bodyPr wrap="square">
                <a:spAutoFit/>
              </a:bodyPr>
              <a:lstStyle/>
              <a:p>
                <a:r>
                  <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“要想有美丽双眸，就要善于发现他人优点；要想双唇动人，只说和善之辞；要想镇定自信，谨记自己始终与大家同行。”</a:t>
                </a:r>
                <a:endParaRPr kumimoji="1" lang="zh-CN" altLang="en-US" sz="2400" dirty="0" smtClean="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36" name="Freeform 6"/>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grpSp>
        <p:nvGrpSpPr>
          <p:cNvPr id="4" name="Group 35"/>
          <p:cNvGrpSpPr/>
          <p:nvPr/>
        </p:nvGrpSpPr>
        <p:grpSpPr bwMode="auto">
          <a:xfrm rot="-1117645">
            <a:off x="356112" y="2252073"/>
            <a:ext cx="4888152" cy="3260077"/>
            <a:chOff x="3397187" y="3501717"/>
            <a:chExt cx="1747572" cy="1571240"/>
          </a:xfrm>
        </p:grpSpPr>
        <p:grpSp>
          <p:nvGrpSpPr>
            <p:cNvPr id="5" name="Group 21"/>
            <p:cNvGrpSpPr/>
            <p:nvPr/>
          </p:nvGrpSpPr>
          <p:grpSpPr bwMode="auto">
            <a:xfrm rot="-396937">
              <a:off x="3397187" y="3501717"/>
              <a:ext cx="1747572" cy="1571240"/>
              <a:chOff x="786273" y="552694"/>
              <a:chExt cx="1747572" cy="1571240"/>
            </a:xfrm>
          </p:grpSpPr>
          <p:sp>
            <p:nvSpPr>
              <p:cNvPr id="28" name="Freeform 6"/>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fontAlgn="auto">
                  <a:spcBef>
                    <a:spcPts val="0"/>
                  </a:spcBef>
                  <a:spcAft>
                    <a:spcPts val="0"/>
                  </a:spcAft>
                  <a:defRPr/>
                </a:pPr>
                <a:r>
                  <a:rPr kumimoji="1" lang="en-US" altLang="zh-CN" sz="1800" kern="0">
                    <a:solidFill>
                      <a:sysClr val="windowText" lastClr="000000"/>
                    </a:solidFill>
                    <a:latin typeface="Arial" panose="020B0604020202020204" pitchFamily="34" charset="0"/>
                    <a:ea typeface="PMingLiU" panose="02020500000000000000" pitchFamily="18" charset="-120"/>
                  </a:rPr>
                  <a:t>  </a:t>
                </a:r>
                <a:endParaRPr kumimoji="1" lang="en-US" altLang="zh-CN" sz="1800" kern="0">
                  <a:solidFill>
                    <a:sysClr val="windowText" lastClr="000000"/>
                  </a:solidFill>
                  <a:latin typeface="Arial" panose="020B0604020202020204" pitchFamily="34" charset="0"/>
                  <a:ea typeface="PMingLiU" panose="02020500000000000000" pitchFamily="18" charset="-120"/>
                </a:endParaRPr>
              </a:p>
            </p:txBody>
          </p:sp>
          <p:sp>
            <p:nvSpPr>
              <p:cNvPr id="29" name="Freeform 6"/>
              <p:cNvSpPr/>
              <p:nvPr/>
            </p:nvSpPr>
            <p:spPr bwMode="auto">
              <a:xfrm rot="485220">
                <a:off x="786273" y="552694"/>
                <a:ext cx="1741712" cy="137027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fontAlgn="auto">
                  <a:spcBef>
                    <a:spcPts val="0"/>
                  </a:spcBef>
                  <a:spcAft>
                    <a:spcPts val="0"/>
                  </a:spcAft>
                  <a:defRPr/>
                </a:pPr>
                <a:endParaRPr lang="zh-CN" altLang="en-US" sz="1800" kern="0">
                  <a:solidFill>
                    <a:srgbClr val="8E0000"/>
                  </a:solidFill>
                  <a:latin typeface="Arial" panose="020B0604020202020204" pitchFamily="34" charset="0"/>
                  <a:ea typeface="楷体_GB2312" panose="02010609030101010101" pitchFamily="49" charset="-122"/>
                </a:endParaRPr>
              </a:p>
            </p:txBody>
          </p:sp>
        </p:grpSp>
        <p:sp>
          <p:nvSpPr>
            <p:cNvPr id="24" name="TextBox 28"/>
            <p:cNvSpPr txBox="1">
              <a:spLocks noChangeArrowheads="1"/>
            </p:cNvSpPr>
            <p:nvPr/>
          </p:nvSpPr>
          <p:spPr bwMode="auto">
            <a:xfrm rot="21540000">
              <a:off x="3452309" y="3581539"/>
              <a:ext cx="1652682" cy="1253914"/>
            </a:xfrm>
            <a:prstGeom prst="rect">
              <a:avLst/>
            </a:prstGeom>
            <a:noFill/>
            <a:ln w="9525">
              <a:noFill/>
              <a:miter lim="800000"/>
            </a:ln>
          </p:spPr>
          <p:txBody>
            <a:bodyPr wrap="square">
              <a:spAutoFit/>
            </a:bodyPr>
            <a:lstStyle/>
            <a:p>
              <a:pPr marL="361950" indent="-361950">
                <a:lnSpc>
                  <a:spcPct val="120000"/>
                </a:lnSpc>
              </a:pPr>
              <a:r>
                <a:rPr kumimoji="1" lang="en-US" altLang="zh-CN" sz="2300" dirty="0" smtClean="0">
                  <a:solidFill>
                    <a:srgbClr val="8E0000"/>
                  </a:solidFill>
                  <a:latin typeface="Helvetica"/>
                  <a:ea typeface="楷体" panose="02010609060101010101" charset="-122"/>
                  <a:cs typeface="华文新魏" panose="02010800040101010101" pitchFamily="2" charset="-122"/>
                </a:rPr>
                <a:t>e. “For beautiful eyes, look for the good in others; for beautiful lips, speak only words of kindness; and for poise, walk with the knowledge that you are never alone.” (Para.15, L4)</a:t>
              </a:r>
              <a:endParaRPr kumimoji="1" lang="en-US" altLang="zh-CN" sz="2300" dirty="0">
                <a:solidFill>
                  <a:srgbClr val="8E0000"/>
                </a:solidFill>
                <a:latin typeface="Helvetica"/>
                <a:ea typeface="楷体" panose="02010609060101010101" charset="-122"/>
                <a:cs typeface="华文新魏" panose="02010800040101010101" pitchFamily="2" charset="-122"/>
              </a:endParaRPr>
            </a:p>
          </p:txBody>
        </p:sp>
      </p:grpSp>
      <p:grpSp>
        <p:nvGrpSpPr>
          <p:cNvPr id="14" name="组合 13"/>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hlinkClick r:id="rId5"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9" name="矩形 18"/>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6" y="1620669"/>
            <a:ext cx="7429552" cy="4616643"/>
            <a:chOff x="785786" y="1620669"/>
            <a:chExt cx="7429552" cy="4616643"/>
          </a:xfrm>
        </p:grpSpPr>
        <p:pic>
          <p:nvPicPr>
            <p:cNvPr id="20" name="Picture 3">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6453" y="3827091"/>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42955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r>
                <a:rPr lang="en-US" altLang="zh-CN" sz="2600" b="0" dirty="0" smtClean="0">
                  <a:solidFill>
                    <a:schemeClr val="tx1"/>
                  </a:solidFill>
                  <a:latin typeface="Helvetica" pitchFamily="34" charset="0"/>
                </a:rPr>
                <a:t>1   What do you think is the most important</a:t>
              </a:r>
              <a:endParaRPr lang="en-US" altLang="zh-CN" sz="2600" b="0" dirty="0" smtClean="0">
                <a:solidFill>
                  <a:schemeClr val="tx1"/>
                </a:solidFill>
                <a:latin typeface="Helvetica" pitchFamily="34" charset="0"/>
              </a:endParaRPr>
            </a:p>
            <a:p>
              <a:r>
                <a:rPr lang="en-US" altLang="zh-CN" sz="2600" b="0" dirty="0" smtClean="0">
                  <a:solidFill>
                    <a:schemeClr val="tx1"/>
                  </a:solidFill>
                  <a:latin typeface="Helvetica" pitchFamily="34" charset="0"/>
                </a:rPr>
                <a:t>     thing for a person to succeed in the film</a:t>
              </a:r>
              <a:endParaRPr lang="en-US" altLang="zh-CN" sz="2600" b="0" dirty="0" smtClean="0">
                <a:solidFill>
                  <a:schemeClr val="tx1"/>
                </a:solidFill>
                <a:latin typeface="Helvetica" pitchFamily="34" charset="0"/>
              </a:endParaRPr>
            </a:p>
            <a:p>
              <a:r>
                <a:rPr lang="en-US" altLang="zh-CN" sz="2600" b="0" dirty="0" smtClean="0">
                  <a:solidFill>
                    <a:schemeClr val="tx1"/>
                  </a:solidFill>
                  <a:latin typeface="Helvetica" pitchFamily="34" charset="0"/>
                </a:rPr>
                <a:t>     domain?</a:t>
              </a:r>
              <a:endParaRPr lang="en-US" altLang="zh-CN" sz="2600" b="0" dirty="0">
                <a:solidFill>
                  <a:schemeClr val="tx1"/>
                </a:solidFill>
                <a:latin typeface="Helvetica" pitchFamily="34" charset="0"/>
              </a:endParaRPr>
            </a:p>
          </p:txBody>
        </p:sp>
        <p:sp>
          <p:nvSpPr>
            <p:cNvPr id="16" name="Text Box 18"/>
            <p:cNvSpPr txBox="1">
              <a:spLocks noChangeArrowheads="1"/>
            </p:cNvSpPr>
            <p:nvPr/>
          </p:nvSpPr>
          <p:spPr bwMode="auto">
            <a:xfrm>
              <a:off x="785786" y="3365185"/>
              <a:ext cx="74295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r>
                <a:rPr lang="en-US" altLang="zh-CN" sz="2600" b="0" dirty="0" smtClean="0">
                  <a:solidFill>
                    <a:schemeClr val="tx1"/>
                  </a:solidFill>
                  <a:latin typeface="Helvetica" pitchFamily="34" charset="0"/>
                </a:rPr>
                <a:t>2   What do you think of successful people’s</a:t>
              </a:r>
              <a:endParaRPr lang="en-US" altLang="zh-CN" sz="2600" b="0" dirty="0" smtClean="0">
                <a:solidFill>
                  <a:schemeClr val="tx1"/>
                </a:solidFill>
                <a:latin typeface="Helvetica" pitchFamily="34" charset="0"/>
              </a:endParaRPr>
            </a:p>
            <a:p>
              <a:r>
                <a:rPr lang="en-US" altLang="zh-CN" sz="2600" b="0" dirty="0" smtClean="0">
                  <a:solidFill>
                    <a:schemeClr val="tx1"/>
                  </a:solidFill>
                  <a:latin typeface="Helvetica" pitchFamily="34" charset="0"/>
                </a:rPr>
                <a:t>     passion for serving those in need?</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785786" y="4679588"/>
              <a:ext cx="699113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r>
                <a:rPr lang="en-US" altLang="zh-CN" sz="2600" b="0" dirty="0" smtClean="0">
                  <a:solidFill>
                    <a:schemeClr val="tx1"/>
                  </a:solidFill>
                  <a:latin typeface="Helvetica" pitchFamily="34" charset="0"/>
                </a:rPr>
                <a:t>3   In your mind, who, as a celebrity, can equal     </a:t>
              </a:r>
              <a:br>
                <a:rPr lang="en-US" altLang="zh-CN" sz="2600" b="0" dirty="0" smtClean="0">
                  <a:solidFill>
                    <a:schemeClr val="tx1"/>
                  </a:solidFill>
                  <a:latin typeface="Helvetica" pitchFamily="34" charset="0"/>
                </a:rPr>
              </a:br>
              <a:r>
                <a:rPr lang="en-US" altLang="zh-CN" sz="2600" b="0" dirty="0" smtClean="0">
                  <a:solidFill>
                    <a:schemeClr val="tx1"/>
                  </a:solidFill>
                  <a:latin typeface="Helvetica" pitchFamily="34" charset="0"/>
                </a:rPr>
                <a:t>    Audrey Hepburn’s goodwill and </a:t>
              </a:r>
              <a:br>
                <a:rPr lang="en-US" altLang="zh-CN" sz="2600" b="0" dirty="0" smtClean="0">
                  <a:solidFill>
                    <a:schemeClr val="tx1"/>
                  </a:solidFill>
                  <a:latin typeface="Helvetica" pitchFamily="34" charset="0"/>
                </a:rPr>
              </a:br>
              <a:r>
                <a:rPr lang="en-US" altLang="zh-CN" sz="2600" b="0" dirty="0" smtClean="0">
                  <a:solidFill>
                    <a:schemeClr val="tx1"/>
                  </a:solidFill>
                  <a:latin typeface="Helvetica" pitchFamily="34" charset="0"/>
                </a:rPr>
                <a:t>    dedication?</a:t>
              </a:r>
              <a:endParaRPr lang="en-US" altLang="zh-CN" sz="2600" b="0" dirty="0">
                <a:solidFill>
                  <a:schemeClr val="tx1"/>
                </a:solidFill>
                <a:latin typeface="Helvetica" pitchFamily="34" charset="0"/>
              </a:endParaRPr>
            </a:p>
          </p:txBody>
        </p:sp>
        <p:pic>
          <p:nvPicPr>
            <p:cNvPr id="18" name="Picture 3">
              <a:hlinkClick r:id="rId3"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6453" y="2420888"/>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hlinkClick r:id="rId3" action="ppaction://hlinksldjump"/>
            </p:cNvPr>
            <p:cNvSpPr txBox="1"/>
            <p:nvPr/>
          </p:nvSpPr>
          <p:spPr>
            <a:xfrm>
              <a:off x="6992332" y="2812866"/>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sp>
          <p:nvSpPr>
            <p:cNvPr id="21" name="TextBox 20">
              <a:hlinkClick r:id="rId1" action="ppaction://hlinksldjump"/>
            </p:cNvPr>
            <p:cNvSpPr txBox="1"/>
            <p:nvPr/>
          </p:nvSpPr>
          <p:spPr>
            <a:xfrm>
              <a:off x="6992332" y="4149080"/>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pic>
          <p:nvPicPr>
            <p:cNvPr id="22" name="Picture 3">
              <a:hlinkClick r:id="rId4"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6453" y="5229200"/>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4" action="ppaction://hlinksldjump"/>
            </p:cNvPr>
            <p:cNvSpPr txBox="1"/>
            <p:nvPr/>
          </p:nvSpPr>
          <p:spPr>
            <a:xfrm>
              <a:off x="6992332" y="559737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anose="04020404030D07020202"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ndParaRPr>
            </a:p>
          </p:txBody>
        </p:sp>
      </p:grpSp>
      <p:grpSp>
        <p:nvGrpSpPr>
          <p:cNvPr id="14" name="组合 17"/>
          <p:cNvGrpSpPr/>
          <p:nvPr/>
        </p:nvGrpSpPr>
        <p:grpSpPr bwMode="auto">
          <a:xfrm>
            <a:off x="11113" y="28575"/>
            <a:ext cx="7297737" cy="1152525"/>
            <a:chOff x="-14288" y="-27384"/>
            <a:chExt cx="7296855" cy="1152525"/>
          </a:xfrm>
        </p:grpSpPr>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hlinkClick r:id="rId6"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25" name="矩形 24"/>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1" cstate="print"/>
          <a:srcRect/>
          <a:stretch>
            <a:fillRect/>
          </a:stretch>
        </p:blipFill>
        <p:spPr bwMode="auto">
          <a:xfrm>
            <a:off x="1437432" y="2513854"/>
            <a:ext cx="5310696" cy="2931370"/>
          </a:xfrm>
          <a:prstGeom prst="rect">
            <a:avLst/>
          </a:prstGeom>
          <a:noFill/>
        </p:spPr>
      </p:pic>
      <p:sp>
        <p:nvSpPr>
          <p:cNvPr id="10" name="TextBox 9"/>
          <p:cNvSpPr txBox="1">
            <a:spLocks noChangeArrowheads="1"/>
          </p:cNvSpPr>
          <p:nvPr/>
        </p:nvSpPr>
        <p:spPr bwMode="auto">
          <a:xfrm>
            <a:off x="1979712" y="3068960"/>
            <a:ext cx="2952328" cy="2092881"/>
          </a:xfrm>
          <a:prstGeom prst="rect">
            <a:avLst/>
          </a:prstGeom>
          <a:noFill/>
          <a:ln w="9525">
            <a:noFill/>
            <a:miter lim="800000"/>
          </a:ln>
        </p:spPr>
        <p:txBody>
          <a:bodyPr wrap="square">
            <a:spAutoFit/>
          </a:bodyPr>
          <a:lstStyle/>
          <a:p>
            <a:r>
              <a:rPr lang="en-US" altLang="zh-CN" sz="2600" dirty="0" smtClean="0">
                <a:latin typeface="Helvetica"/>
                <a:ea typeface="楷体_GB2312" panose="02010609030101010101" pitchFamily="49" charset="-122"/>
              </a:rPr>
              <a:t>• Experience</a:t>
            </a:r>
            <a:endParaRPr lang="en-US" altLang="zh-CN" sz="2600" dirty="0" smtClean="0">
              <a:latin typeface="Helvetica"/>
              <a:ea typeface="楷体_GB2312" panose="02010609030101010101" pitchFamily="49" charset="-122"/>
            </a:endParaRPr>
          </a:p>
          <a:p>
            <a:r>
              <a:rPr lang="en-US" altLang="zh-CN" sz="2600" dirty="0" smtClean="0">
                <a:latin typeface="Helvetica"/>
                <a:ea typeface="楷体_GB2312" panose="02010609030101010101" pitchFamily="49" charset="-122"/>
              </a:rPr>
              <a:t>• Determination</a:t>
            </a:r>
            <a:endParaRPr lang="en-US" altLang="zh-CN" sz="2600" dirty="0" smtClean="0">
              <a:latin typeface="Helvetica"/>
              <a:ea typeface="楷体_GB2312" panose="02010609030101010101" pitchFamily="49" charset="-122"/>
            </a:endParaRPr>
          </a:p>
          <a:p>
            <a:r>
              <a:rPr lang="en-US" altLang="zh-CN" sz="2600" dirty="0" smtClean="0">
                <a:latin typeface="Helvetica"/>
                <a:ea typeface="楷体_GB2312" panose="02010609030101010101" pitchFamily="49" charset="-122"/>
              </a:rPr>
              <a:t>• Opportunity</a:t>
            </a:r>
            <a:endParaRPr lang="en-US" altLang="zh-CN" sz="2600" dirty="0" smtClean="0">
              <a:latin typeface="Helvetica"/>
              <a:ea typeface="楷体_GB2312" panose="02010609030101010101" pitchFamily="49" charset="-122"/>
            </a:endParaRPr>
          </a:p>
          <a:p>
            <a:r>
              <a:rPr lang="en-US" altLang="zh-CN" sz="2600" dirty="0" smtClean="0">
                <a:latin typeface="Helvetica"/>
                <a:ea typeface="楷体_GB2312" panose="02010609030101010101" pitchFamily="49" charset="-122"/>
              </a:rPr>
              <a:t>• Beauty</a:t>
            </a:r>
            <a:endParaRPr lang="en-US" altLang="zh-CN" sz="2600" dirty="0" smtClean="0">
              <a:latin typeface="Helvetica"/>
              <a:ea typeface="楷体_GB2312" panose="02010609030101010101" pitchFamily="49" charset="-122"/>
            </a:endParaRPr>
          </a:p>
          <a:p>
            <a:r>
              <a:rPr lang="en-US" altLang="zh-CN" sz="2600" dirty="0" smtClean="0">
                <a:latin typeface="Helvetica"/>
                <a:ea typeface="楷体_GB2312" panose="02010609030101010101" pitchFamily="49" charset="-122"/>
              </a:rPr>
              <a:t>• Wealth</a:t>
            </a:r>
            <a:endParaRPr lang="zh-CN" altLang="en-US" sz="2600" dirty="0">
              <a:latin typeface="Helvetica"/>
              <a:ea typeface="楷体_GB2312" panose="02010609030101010101"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ln>
        </p:spPr>
        <p:txBody>
          <a:bodyPr>
            <a:spAutoFit/>
          </a:bodyPr>
          <a:lstStyle/>
          <a:p>
            <a:pPr marL="120650" indent="-120650" algn="just"/>
            <a:endParaRPr lang="en-US" altLang="zh-CN" sz="2400" dirty="0">
              <a:latin typeface="Helvetica"/>
              <a:ea typeface="楷体_GB2312" panose="02010609030101010101" pitchFamily="49" charset="-122"/>
              <a:cs typeface="Helvetica Neue Black Condensed"/>
            </a:endParaRPr>
          </a:p>
        </p:txBody>
      </p:sp>
      <p:pic>
        <p:nvPicPr>
          <p:cNvPr id="11"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8"/>
          <p:cNvSpPr txBox="1">
            <a:spLocks noChangeArrowheads="1"/>
          </p:cNvSpPr>
          <p:nvPr/>
        </p:nvSpPr>
        <p:spPr bwMode="auto">
          <a:xfrm>
            <a:off x="1144116" y="1411416"/>
            <a:ext cx="69562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1pPr>
            <a:lvl2pPr marL="742950" indent="-28575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2pPr>
            <a:lvl3pPr marL="11430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3pPr>
            <a:lvl4pPr marL="16002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4pPr>
            <a:lvl5pPr marL="2057400" indent="-228600" eaLnBrk="0" hangingPunct="0">
              <a:defRPr sz="2800" b="1">
                <a:solidFill>
                  <a:srgbClr val="000000"/>
                </a:solidFill>
                <a:latin typeface="Arial" panose="020B0604020202020204" pitchFamily="34" charset="0"/>
                <a:ea typeface="楷体_GB2312" panose="02010609030101010101" charset="0"/>
                <a:cs typeface="楷体_GB2312" panose="02010609030101010101" charset="0"/>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charset="0"/>
                <a:cs typeface="楷体_GB2312" panose="02010609030101010101" charset="0"/>
              </a:defRPr>
            </a:lvl9pPr>
          </a:lstStyle>
          <a:p>
            <a:pPr marL="360680" indent="-360680"/>
            <a:r>
              <a:rPr lang="en-US" altLang="zh-CN" sz="2400" b="0" dirty="0" smtClean="0">
                <a:solidFill>
                  <a:schemeClr val="tx1"/>
                </a:solidFill>
                <a:latin typeface="Helvetica" pitchFamily="34" charset="0"/>
              </a:rPr>
              <a:t>1  What do you think is the most important thing for a person to succeed in the film domain?</a:t>
            </a:r>
            <a:endParaRPr lang="en-US" altLang="zh-CN" sz="2400" b="0" dirty="0">
              <a:solidFill>
                <a:schemeClr val="tx1"/>
              </a:solidFill>
              <a:latin typeface="Helvetica" pitchFamily="34" charset="0"/>
            </a:endParaRPr>
          </a:p>
        </p:txBody>
      </p:sp>
      <p:grpSp>
        <p:nvGrpSpPr>
          <p:cNvPr id="9" name="组合 17"/>
          <p:cNvGrpSpPr/>
          <p:nvPr/>
        </p:nvGrpSpPr>
        <p:grpSpPr bwMode="auto">
          <a:xfrm>
            <a:off x="11113" y="28575"/>
            <a:ext cx="7297737" cy="1152525"/>
            <a:chOff x="-14288" y="-27384"/>
            <a:chExt cx="7296855" cy="1152525"/>
          </a:xfrm>
        </p:grpSpPr>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hlinkClick r:id="rId2"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5" name="矩形 14"/>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1" cstate="print"/>
          <a:srcRect/>
          <a:stretch>
            <a:fillRect/>
          </a:stretch>
        </p:blipFill>
        <p:spPr bwMode="auto">
          <a:xfrm>
            <a:off x="1178042" y="2685719"/>
            <a:ext cx="6130262" cy="2975529"/>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ln>
        </p:spPr>
        <p:txBody>
          <a:bodyPr>
            <a:spAutoFit/>
          </a:bodyPr>
          <a:lstStyle/>
          <a:p>
            <a:pPr marL="120650" indent="-120650" algn="just"/>
            <a:endParaRPr lang="en-US" altLang="zh-CN" sz="2400" dirty="0">
              <a:latin typeface="Helvetica"/>
              <a:ea typeface="楷体_GB2312" panose="02010609030101010101" pitchFamily="49" charset="-122"/>
              <a:cs typeface="Helvetica Neue Black Condensed"/>
            </a:endParaRPr>
          </a:p>
        </p:txBody>
      </p:sp>
      <p:sp>
        <p:nvSpPr>
          <p:cNvPr id="12" name="Text Box 18"/>
          <p:cNvSpPr txBox="1">
            <a:spLocks noChangeArrowheads="1"/>
          </p:cNvSpPr>
          <p:nvPr/>
        </p:nvSpPr>
        <p:spPr bwMode="auto">
          <a:xfrm>
            <a:off x="899592" y="1671191"/>
            <a:ext cx="7604918" cy="830997"/>
          </a:xfrm>
          <a:prstGeom prst="rect">
            <a:avLst/>
          </a:prstGeom>
          <a:noFill/>
          <a:ln w="9525">
            <a:noFill/>
            <a:miter lim="800000"/>
          </a:ln>
        </p:spPr>
        <p:txBody>
          <a:bodyPr wrap="square">
            <a:spAutoFit/>
          </a:bodyPr>
          <a:lstStyle/>
          <a:p>
            <a:pPr marL="266700" indent="-266700"/>
            <a:r>
              <a:rPr lang="en-US" altLang="zh-CN" sz="2400" dirty="0" smtClean="0">
                <a:latin typeface="Helvetica"/>
                <a:ea typeface="楷体_GB2312" panose="02010609030101010101" pitchFamily="49" charset="-122"/>
              </a:rPr>
              <a:t>2 What </a:t>
            </a:r>
            <a:r>
              <a:rPr lang="en-US" altLang="zh-CN" sz="2400" dirty="0">
                <a:latin typeface="Helvetica"/>
                <a:ea typeface="楷体_GB2312" panose="02010609030101010101" pitchFamily="49" charset="-122"/>
              </a:rPr>
              <a:t>do you think of successful </a:t>
            </a:r>
            <a:r>
              <a:rPr lang="en-US" altLang="zh-CN" sz="2400" dirty="0" smtClean="0">
                <a:latin typeface="Helvetica"/>
                <a:ea typeface="楷体_GB2312" panose="02010609030101010101" pitchFamily="49" charset="-122"/>
              </a:rPr>
              <a:t>people’s passion </a:t>
            </a:r>
            <a:r>
              <a:rPr lang="en-US" altLang="zh-CN" sz="2400" dirty="0">
                <a:latin typeface="Helvetica"/>
                <a:ea typeface="楷体_GB2312" panose="02010609030101010101" pitchFamily="49" charset="-122"/>
              </a:rPr>
              <a:t>for serving those in need</a:t>
            </a:r>
            <a:r>
              <a:rPr lang="en-US" altLang="zh-CN" sz="2400" dirty="0" smtClean="0">
                <a:latin typeface="Helvetica"/>
                <a:ea typeface="楷体_GB2312" panose="02010609030101010101" pitchFamily="49" charset="-122"/>
              </a:rPr>
              <a:t>?</a:t>
            </a:r>
            <a:endParaRPr lang="en-US" altLang="zh-CN" sz="2400" dirty="0">
              <a:latin typeface="Helvetica" pitchFamily="34" charset="0"/>
            </a:endParaRPr>
          </a:p>
        </p:txBody>
      </p:sp>
      <p:pic>
        <p:nvPicPr>
          <p:cNvPr id="16"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63688" y="3212976"/>
            <a:ext cx="5256584" cy="2092881"/>
          </a:xfrm>
          <a:prstGeom prst="rect">
            <a:avLst/>
          </a:prstGeom>
          <a:noFill/>
        </p:spPr>
        <p:txBody>
          <a:bodyPr wrap="square" rtlCol="0">
            <a:spAutoFit/>
          </a:bodyPr>
          <a:lstStyle/>
          <a:p>
            <a:pPr marL="174625" indent="-174625">
              <a:lnSpc>
                <a:spcPct val="125000"/>
              </a:lnSpc>
            </a:pPr>
            <a:r>
              <a:rPr lang="en-US" altLang="zh-CN" sz="2600" dirty="0" smtClean="0">
                <a:latin typeface="Helvetica"/>
                <a:ea typeface="楷体_GB2312" panose="02010609030101010101" pitchFamily="49" charset="-122"/>
              </a:rPr>
              <a:t>• They </a:t>
            </a:r>
            <a:r>
              <a:rPr lang="en-US" altLang="zh-CN" sz="2600" dirty="0">
                <a:latin typeface="Helvetica"/>
                <a:ea typeface="楷体_GB2312" panose="02010609030101010101" pitchFamily="49" charset="-122"/>
              </a:rPr>
              <a:t>want to help people with their influence.</a:t>
            </a:r>
            <a:endParaRPr lang="en-US" altLang="zh-CN" sz="2600" dirty="0">
              <a:latin typeface="Helvetica"/>
              <a:ea typeface="楷体_GB2312" panose="02010609030101010101" pitchFamily="49" charset="-122"/>
            </a:endParaRPr>
          </a:p>
          <a:p>
            <a:pPr marL="174625" indent="-174625">
              <a:lnSpc>
                <a:spcPct val="125000"/>
              </a:lnSpc>
            </a:pPr>
            <a:r>
              <a:rPr lang="en-US" altLang="zh-CN" sz="2600" dirty="0" smtClean="0">
                <a:latin typeface="Helvetica"/>
                <a:ea typeface="楷体_GB2312" panose="02010609030101010101" pitchFamily="49" charset="-122"/>
              </a:rPr>
              <a:t>• It’s </a:t>
            </a:r>
            <a:r>
              <a:rPr lang="en-US" altLang="zh-CN" sz="2600" dirty="0">
                <a:latin typeface="Helvetica"/>
                <a:ea typeface="楷体_GB2312" panose="02010609030101010101" pitchFamily="49" charset="-122"/>
              </a:rPr>
              <a:t>just a way for them to seek fame.</a:t>
            </a:r>
            <a:endParaRPr lang="zh-CN" altLang="en-US" sz="2600" dirty="0">
              <a:latin typeface="Helvetica"/>
              <a:ea typeface="楷体_GB2312" panose="02010609030101010101" pitchFamily="49" charset="-122"/>
            </a:endParaRPr>
          </a:p>
        </p:txBody>
      </p:sp>
      <p:grpSp>
        <p:nvGrpSpPr>
          <p:cNvPr id="8" name="组合 17"/>
          <p:cNvGrpSpPr/>
          <p:nvPr/>
        </p:nvGrpSpPr>
        <p:grpSpPr bwMode="auto">
          <a:xfrm>
            <a:off x="11113" y="28575"/>
            <a:ext cx="7297737" cy="1152525"/>
            <a:chOff x="-14288" y="-27384"/>
            <a:chExt cx="7296855" cy="1152525"/>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hlinkClick r:id="rId2"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1" name="矩形 10"/>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1" cstate="print"/>
          <a:srcRect/>
          <a:stretch>
            <a:fillRect/>
          </a:stretch>
        </p:blipFill>
        <p:spPr bwMode="auto">
          <a:xfrm>
            <a:off x="244505" y="1916832"/>
            <a:ext cx="8613775" cy="4705350"/>
          </a:xfrm>
          <a:prstGeom prst="rect">
            <a:avLst/>
          </a:prstGeom>
          <a:noFill/>
        </p:spPr>
      </p:pic>
      <p:sp>
        <p:nvSpPr>
          <p:cNvPr id="10" name="TextBox 9"/>
          <p:cNvSpPr txBox="1">
            <a:spLocks noChangeArrowheads="1"/>
          </p:cNvSpPr>
          <p:nvPr/>
        </p:nvSpPr>
        <p:spPr bwMode="auto">
          <a:xfrm>
            <a:off x="1043608" y="2647940"/>
            <a:ext cx="7042252" cy="4093428"/>
          </a:xfrm>
          <a:prstGeom prst="rect">
            <a:avLst/>
          </a:prstGeom>
          <a:noFill/>
          <a:ln w="9525">
            <a:noFill/>
            <a:miter lim="800000"/>
          </a:ln>
        </p:spPr>
        <p:txBody>
          <a:bodyPr wrap="square">
            <a:spAutoFit/>
          </a:bodyPr>
          <a:lstStyle/>
          <a:p>
            <a:pPr algn="just"/>
            <a:r>
              <a:rPr lang="en-US" altLang="zh-CN" sz="2600" dirty="0" smtClean="0">
                <a:latin typeface="Helvetica"/>
                <a:ea typeface="楷体_GB2312" panose="02010609030101010101" pitchFamily="49" charset="-122"/>
              </a:rPr>
              <a:t>I think </a:t>
            </a:r>
            <a:r>
              <a:rPr lang="en-US" altLang="zh-CN" sz="2600" b="1" dirty="0" smtClean="0">
                <a:solidFill>
                  <a:srgbClr val="FF6600"/>
                </a:solidFill>
                <a:latin typeface="Helvetica"/>
                <a:ea typeface="楷体_GB2312" panose="02010609030101010101" pitchFamily="49" charset="-122"/>
              </a:rPr>
              <a:t>Bill Gates</a:t>
            </a:r>
            <a:r>
              <a:rPr lang="en-US" altLang="zh-CN" sz="2600" dirty="0" smtClean="0">
                <a:latin typeface="Helvetica"/>
                <a:ea typeface="楷体_GB2312" panose="02010609030101010101" pitchFamily="49" charset="-122"/>
              </a:rPr>
              <a:t> can equal Audrey Hepburn’s goodwill and dedication. In 2000 he launched the </a:t>
            </a:r>
            <a:r>
              <a:rPr lang="en-US" altLang="zh-CN" sz="2600" dirty="0" smtClean="0">
                <a:solidFill>
                  <a:srgbClr val="FF6600"/>
                </a:solidFill>
                <a:latin typeface="Helvetica"/>
                <a:ea typeface="楷体_GB2312" panose="02010609030101010101" pitchFamily="49" charset="-122"/>
              </a:rPr>
              <a:t>Bill &amp; Melinda Gates Foundation</a:t>
            </a:r>
            <a:r>
              <a:rPr lang="en-US" altLang="zh-CN" sz="2600" dirty="0" smtClean="0">
                <a:latin typeface="Helvetica"/>
                <a:ea typeface="楷体_GB2312" panose="02010609030101010101" pitchFamily="49" charset="-122"/>
              </a:rPr>
              <a:t> which is said to be one of the largest private foundations in the world. The primary aims of the foundation are, globally, to </a:t>
            </a:r>
            <a:r>
              <a:rPr lang="en-US" altLang="zh-CN" sz="2600" dirty="0" smtClean="0">
                <a:solidFill>
                  <a:srgbClr val="FF6600"/>
                </a:solidFill>
                <a:latin typeface="Helvetica"/>
                <a:ea typeface="楷体_GB2312" panose="02010609030101010101" pitchFamily="49" charset="-122"/>
              </a:rPr>
              <a:t>enhance healthcare</a:t>
            </a:r>
            <a:r>
              <a:rPr lang="en-US" altLang="zh-CN" sz="2600" dirty="0" smtClean="0">
                <a:latin typeface="Helvetica"/>
                <a:ea typeface="楷体_GB2312" panose="02010609030101010101" pitchFamily="49" charset="-122"/>
              </a:rPr>
              <a:t> and </a:t>
            </a:r>
            <a:r>
              <a:rPr lang="en-US" altLang="zh-CN" sz="2600" dirty="0" smtClean="0">
                <a:solidFill>
                  <a:srgbClr val="FF6600"/>
                </a:solidFill>
                <a:latin typeface="Helvetica"/>
                <a:ea typeface="楷体_GB2312" panose="02010609030101010101" pitchFamily="49" charset="-122"/>
              </a:rPr>
              <a:t>reduce extreme poverty</a:t>
            </a:r>
            <a:r>
              <a:rPr lang="en-US" altLang="zh-CN" sz="2600" dirty="0" smtClean="0">
                <a:latin typeface="Helvetica"/>
                <a:ea typeface="楷体_GB2312" panose="02010609030101010101" pitchFamily="49" charset="-122"/>
              </a:rPr>
              <a:t>, and in America, to expand educational opportunities and access to information technology. </a:t>
            </a:r>
            <a:endParaRPr lang="zh-CN" altLang="en-US" sz="2600" dirty="0">
              <a:latin typeface="Helvetica"/>
              <a:ea typeface="楷体_GB2312" panose="02010609030101010101"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ln>
        </p:spPr>
        <p:txBody>
          <a:bodyPr>
            <a:spAutoFit/>
          </a:bodyPr>
          <a:lstStyle/>
          <a:p>
            <a:pPr marL="120650" indent="-120650" algn="just"/>
            <a:endParaRPr lang="en-US" altLang="zh-CN" sz="2400" dirty="0">
              <a:latin typeface="Helvetica"/>
              <a:ea typeface="楷体_GB2312" panose="02010609030101010101" pitchFamily="49" charset="-122"/>
              <a:cs typeface="Helvetica Neue Black Condensed"/>
            </a:endParaRPr>
          </a:p>
        </p:txBody>
      </p:sp>
      <p:sp>
        <p:nvSpPr>
          <p:cNvPr id="12" name="Text Box 18"/>
          <p:cNvSpPr txBox="1">
            <a:spLocks noChangeArrowheads="1"/>
          </p:cNvSpPr>
          <p:nvPr/>
        </p:nvSpPr>
        <p:spPr bwMode="auto">
          <a:xfrm>
            <a:off x="683568" y="1268760"/>
            <a:ext cx="7691465" cy="830997"/>
          </a:xfrm>
          <a:prstGeom prst="rect">
            <a:avLst/>
          </a:prstGeom>
          <a:noFill/>
          <a:ln w="9525">
            <a:noFill/>
            <a:miter lim="800000"/>
          </a:ln>
        </p:spPr>
        <p:txBody>
          <a:bodyPr wrap="square">
            <a:spAutoFit/>
          </a:bodyPr>
          <a:lstStyle/>
          <a:p>
            <a:pPr marL="266700" indent="-266700"/>
            <a:r>
              <a:rPr lang="en-US" altLang="zh-CN" sz="2400" dirty="0" smtClean="0">
                <a:latin typeface="Helvetica"/>
                <a:ea typeface="楷体_GB2312" panose="02010609030101010101" pitchFamily="49" charset="-122"/>
              </a:rPr>
              <a:t>3 </a:t>
            </a:r>
            <a:r>
              <a:rPr lang="en-US" altLang="zh-CN" sz="2400" dirty="0" smtClean="0">
                <a:latin typeface="Helvetica" pitchFamily="34" charset="0"/>
              </a:rPr>
              <a:t>In your mind, who, as a celebrity, can equal Audrey   Hepburn’s goodwill and dedication?</a:t>
            </a:r>
            <a:endParaRPr lang="en-US" altLang="zh-CN" sz="2400" dirty="0">
              <a:solidFill>
                <a:srgbClr val="1C1C1C"/>
              </a:solidFill>
            </a:endParaRPr>
          </a:p>
        </p:txBody>
      </p:sp>
      <p:pic>
        <p:nvPicPr>
          <p:cNvPr id="11"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4572" y="6256320"/>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17"/>
          <p:cNvGrpSpPr/>
          <p:nvPr/>
        </p:nvGrpSpPr>
        <p:grpSpPr bwMode="auto">
          <a:xfrm>
            <a:off x="11113" y="28575"/>
            <a:ext cx="7297737" cy="1152525"/>
            <a:chOff x="-14288" y="-27384"/>
            <a:chExt cx="7296855" cy="1152525"/>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hlinkClick r:id="rId2"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5" name="矩形 14"/>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1" cstate="print"/>
          <a:srcRect/>
          <a:stretch>
            <a:fillRect/>
          </a:stretch>
        </p:blipFill>
        <p:spPr bwMode="auto">
          <a:xfrm>
            <a:off x="244505" y="2396058"/>
            <a:ext cx="8613775" cy="3985270"/>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dirty="0" smtClean="0">
                <a:solidFill>
                  <a:srgbClr val="0E9D80"/>
                </a:solidFill>
                <a:latin typeface="Helvetica"/>
                <a:ea typeface="Cambria Math" panose="02040503050406030204" pitchFamily="-112" charset="0"/>
                <a:cs typeface="Helvetica Neue Black Condensed"/>
              </a:rPr>
              <a:t>  </a:t>
            </a:r>
            <a:endParaRPr lang="en-US" altLang="zh-CN" b="1" dirty="0">
              <a:solidFill>
                <a:srgbClr val="0E9D80"/>
              </a:solidFill>
              <a:latin typeface="Helvetica"/>
              <a:ea typeface="Cambria Math" panose="02040503050406030204" pitchFamily="-112" charset="0"/>
              <a:cs typeface="Helvetica Neue Black Condensed"/>
            </a:endParaRPr>
          </a:p>
        </p:txBody>
      </p:sp>
      <p:sp>
        <p:nvSpPr>
          <p:cNvPr id="291851" name="文本框 5"/>
          <p:cNvSpPr txBox="1">
            <a:spLocks noChangeArrowheads="1"/>
          </p:cNvSpPr>
          <p:nvPr/>
        </p:nvSpPr>
        <p:spPr bwMode="auto">
          <a:xfrm>
            <a:off x="642910" y="1196752"/>
            <a:ext cx="8033546" cy="1200329"/>
          </a:xfrm>
          <a:prstGeom prst="rect">
            <a:avLst/>
          </a:prstGeom>
          <a:noFill/>
          <a:ln w="9525">
            <a:noFill/>
            <a:miter lim="800000"/>
          </a:ln>
        </p:spPr>
        <p:txBody>
          <a:bodyPr wrap="square">
            <a:spAutoFit/>
          </a:bodyPr>
          <a:lstStyle/>
          <a:p>
            <a:pPr algn="just"/>
            <a:r>
              <a:rPr lang="en-US" altLang="zh-CN" sz="2400" dirty="0" smtClean="0">
                <a:latin typeface="Helvetica"/>
              </a:rPr>
              <a:t>Many celebrities in western and eastern countries alike get involved with charity work. Some say they are just promoting their overall images. What do you think? </a:t>
            </a:r>
            <a:endParaRPr lang="zh-CN" altLang="en-US" sz="2400" dirty="0">
              <a:latin typeface="Helvetica"/>
            </a:endParaRPr>
          </a:p>
        </p:txBody>
      </p:sp>
      <p:sp>
        <p:nvSpPr>
          <p:cNvPr id="11" name="矩形 10"/>
          <p:cNvSpPr/>
          <p:nvPr/>
        </p:nvSpPr>
        <p:spPr>
          <a:xfrm>
            <a:off x="736073" y="3116518"/>
            <a:ext cx="7580343" cy="3046988"/>
          </a:xfrm>
          <a:prstGeom prst="rect">
            <a:avLst/>
          </a:prstGeom>
        </p:spPr>
        <p:txBody>
          <a:bodyPr wrap="square">
            <a:spAutoFit/>
          </a:bodyPr>
          <a:lstStyle/>
          <a:p>
            <a:pPr indent="266700" algn="just"/>
            <a:r>
              <a:rPr lang="en-US" altLang="zh-CN" sz="2400" dirty="0" smtClean="0">
                <a:solidFill>
                  <a:srgbClr val="25491F"/>
                </a:solidFill>
              </a:rPr>
              <a:t>      </a:t>
            </a:r>
            <a:r>
              <a:rPr lang="en-US" altLang="zh-CN" sz="2400" dirty="0" smtClean="0">
                <a:latin typeface="Helvetica"/>
              </a:rPr>
              <a:t>I think it is a good idea if they show a true commitment and genuine interest. </a:t>
            </a:r>
            <a:endParaRPr lang="en-US" altLang="zh-CN" sz="2400" dirty="0" smtClean="0">
              <a:latin typeface="Helvetica"/>
            </a:endParaRPr>
          </a:p>
          <a:p>
            <a:pPr indent="266700" algn="just"/>
            <a:r>
              <a:rPr lang="en-US" altLang="zh-CN" sz="2400" dirty="0" smtClean="0">
                <a:latin typeface="Helvetica"/>
              </a:rPr>
              <a:t>    Celebrities usually enjoy considerable wealth. They can donate money to charity cause. And they can also help to get more using their fame to raise awareness of certain cause for those in need. People wouldn’t listen to boring politicians</a:t>
            </a:r>
            <a:r>
              <a:rPr lang="zh-CN" altLang="en-US" sz="2400" dirty="0" smtClean="0">
                <a:latin typeface="Helvetica"/>
              </a:rPr>
              <a:t>，</a:t>
            </a:r>
            <a:r>
              <a:rPr lang="en-US" altLang="zh-CN" sz="2400" dirty="0" smtClean="0">
                <a:latin typeface="Helvetica"/>
              </a:rPr>
              <a:t>but they would show interest in what celebrities say.</a:t>
            </a:r>
            <a:endParaRPr lang="en-US" altLang="zh-CN" sz="2400" dirty="0" smtClean="0">
              <a:latin typeface="Helvetica"/>
            </a:endParaRPr>
          </a:p>
        </p:txBody>
      </p:sp>
      <p:grpSp>
        <p:nvGrpSpPr>
          <p:cNvPr id="8" name="组合 8"/>
          <p:cNvGrpSpPr/>
          <p:nvPr/>
        </p:nvGrpSpPr>
        <p:grpSpPr bwMode="auto">
          <a:xfrm>
            <a:off x="-14288" y="-26988"/>
            <a:ext cx="7388226" cy="1152526"/>
            <a:chOff x="-14288" y="-27384"/>
            <a:chExt cx="7388226" cy="1152525"/>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hlinkClick r:id="rId3"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sp>
          <p:nvSpPr>
            <p:cNvPr id="12" name="矩形 11"/>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Culture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17"/>
          <p:cNvGrpSpPr/>
          <p:nvPr/>
        </p:nvGrpSpPr>
        <p:grpSpPr>
          <a:xfrm>
            <a:off x="899592" y="1556792"/>
            <a:ext cx="6264696" cy="2592288"/>
            <a:chOff x="899592" y="1772816"/>
            <a:chExt cx="6264696" cy="2592288"/>
          </a:xfrm>
        </p:grpSpPr>
        <p:sp>
          <p:nvSpPr>
            <p:cNvPr id="24" name="TextBox 23"/>
            <p:cNvSpPr txBox="1">
              <a:spLocks noChangeArrowheads="1"/>
            </p:cNvSpPr>
            <p:nvPr/>
          </p:nvSpPr>
          <p:spPr bwMode="auto">
            <a:xfrm>
              <a:off x="924275" y="3164775"/>
              <a:ext cx="6240013" cy="1200329"/>
            </a:xfrm>
            <a:prstGeom prst="rect">
              <a:avLst/>
            </a:prstGeom>
            <a:noFill/>
            <a:ln w="9525">
              <a:noFill/>
              <a:miter lim="800000"/>
            </a:ln>
          </p:spPr>
          <p:txBody>
            <a:bodyPr wrap="square">
              <a:spAutoFit/>
            </a:bodyPr>
            <a:lstStyle/>
            <a:p>
              <a:pPr marL="535305" indent="-535305">
                <a:defRPr/>
              </a:pPr>
              <a:r>
                <a:rPr lang="en-US" altLang="zh-CN" sz="2400" dirty="0" smtClean="0">
                  <a:solidFill>
                    <a:srgbClr val="000000"/>
                  </a:solidFill>
                  <a:latin typeface="Helvetica"/>
                </a:rPr>
                <a:t>Q1: </a:t>
              </a:r>
              <a:r>
                <a:rPr lang="en-US" altLang="zh-CN" sz="2400" dirty="0" smtClean="0">
                  <a:latin typeface="Helvetica"/>
                </a:rPr>
                <a:t>What is the most important message that the video conveys?</a:t>
              </a:r>
              <a:endParaRPr lang="en-US" altLang="zh-CN" sz="2400" dirty="0" smtClean="0">
                <a:latin typeface="Helvetica"/>
              </a:endParaRPr>
            </a:p>
            <a:p>
              <a:pPr marL="535305" indent="-535305">
                <a:defRPr/>
              </a:pPr>
              <a:endParaRPr lang="zh-CN" altLang="en-US" sz="2400" dirty="0" smtClean="0">
                <a:solidFill>
                  <a:srgbClr val="000000"/>
                </a:solidFill>
                <a:latin typeface="Helvetica"/>
              </a:endParaRPr>
            </a:p>
          </p:txBody>
        </p:sp>
        <p:sp>
          <p:nvSpPr>
            <p:cNvPr id="25" name="矩形 10"/>
            <p:cNvSpPr/>
            <p:nvPr/>
          </p:nvSpPr>
          <p:spPr>
            <a:xfrm>
              <a:off x="899592" y="1772816"/>
              <a:ext cx="6120680" cy="954107"/>
            </a:xfrm>
            <a:prstGeom prst="rect">
              <a:avLst/>
            </a:prstGeom>
          </p:spPr>
          <p:txBody>
            <a:bodyPr wrap="square">
              <a:spAutoFit/>
            </a:bodyPr>
            <a:lstStyle/>
            <a:p>
              <a:pPr eaLnBrk="0" hangingPunct="0">
                <a:defRPr/>
              </a:pPr>
              <a:r>
                <a:rPr lang="en-US" altLang="zh-CN" sz="2800" b="1" dirty="0" smtClean="0">
                  <a:solidFill>
                    <a:srgbClr val="000000"/>
                  </a:solidFill>
                  <a:latin typeface="Helvetica"/>
                </a:rPr>
                <a:t>Watch a video clip and discuss the following questions.</a:t>
              </a:r>
              <a:endParaRPr lang="en-US" altLang="zh-CN" sz="2800" b="1" dirty="0">
                <a:solidFill>
                  <a:srgbClr val="000000"/>
                </a:solidFill>
                <a:latin typeface="Helvetica"/>
              </a:endParaRPr>
            </a:p>
          </p:txBody>
        </p:sp>
      </p:grpSp>
      <p:sp>
        <p:nvSpPr>
          <p:cNvPr id="26" name="Text Box 1074"/>
          <p:cNvSpPr txBox="1">
            <a:spLocks noChangeArrowheads="1"/>
          </p:cNvSpPr>
          <p:nvPr/>
        </p:nvSpPr>
        <p:spPr bwMode="auto">
          <a:xfrm>
            <a:off x="2267744"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endParaRPr lang="en-US" altLang="zh-CN" sz="2400" b="1" dirty="0" smtClean="0">
              <a:solidFill>
                <a:schemeClr val="accent6">
                  <a:lumMod val="75000"/>
                </a:schemeClr>
              </a:solidFill>
              <a:latin typeface="Helvetica" pitchFamily="34" charset="0"/>
              <a:ea typeface="+mn-ea"/>
              <a:cs typeface="Helvetica Neue"/>
            </a:endParaRPr>
          </a:p>
        </p:txBody>
      </p:sp>
      <p:pic>
        <p:nvPicPr>
          <p:cNvPr id="27" name="Picture 9" descr="13"/>
          <p:cNvPicPr>
            <a:picLocks noChangeAspect="1" noChangeArrowheads="1" noCrop="1"/>
          </p:cNvPicPr>
          <p:nvPr/>
        </p:nvPicPr>
        <p:blipFill>
          <a:blip r:embed="rId1" cstate="print"/>
          <a:srcRect/>
          <a:stretch>
            <a:fillRect/>
          </a:stretch>
        </p:blipFill>
        <p:spPr bwMode="auto">
          <a:xfrm>
            <a:off x="5148064" y="5715016"/>
            <a:ext cx="1530334" cy="408873"/>
          </a:xfrm>
          <a:prstGeom prst="rect">
            <a:avLst/>
          </a:prstGeom>
          <a:noFill/>
          <a:ln w="9525">
            <a:noFill/>
            <a:miter lim="800000"/>
            <a:headEnd/>
            <a:tailEnd/>
          </a:ln>
        </p:spPr>
      </p:pic>
      <p:grpSp>
        <p:nvGrpSpPr>
          <p:cNvPr id="29" name="组合 18"/>
          <p:cNvGrpSpPr/>
          <p:nvPr/>
        </p:nvGrpSpPr>
        <p:grpSpPr>
          <a:xfrm>
            <a:off x="6757537" y="4509120"/>
            <a:ext cx="1054823" cy="1080120"/>
            <a:chOff x="5697555" y="4278328"/>
            <a:chExt cx="1446213" cy="1365250"/>
          </a:xfrm>
        </p:grpSpPr>
        <p:pic>
          <p:nvPicPr>
            <p:cNvPr id="30" name="Picture 3">
              <a:hlinkClick r:id="rId2" action="ppaction://hlinksldjump"/>
            </p:cNvPr>
            <p:cNvPicPr>
              <a:picLocks noChangeAspect="1" noChangeArrowheads="1"/>
            </p:cNvPicPr>
            <p:nvPr/>
          </p:nvPicPr>
          <p:blipFill>
            <a:blip r:embed="rId3" cstate="print"/>
            <a:srcRect/>
            <a:stretch>
              <a:fillRect/>
            </a:stretch>
          </p:blipFill>
          <p:spPr bwMode="auto">
            <a:xfrm>
              <a:off x="5697555" y="4278328"/>
              <a:ext cx="1446213" cy="1365250"/>
            </a:xfrm>
            <a:prstGeom prst="rect">
              <a:avLst/>
            </a:prstGeom>
            <a:noFill/>
            <a:ln w="9525">
              <a:noFill/>
              <a:miter lim="800000"/>
              <a:headEnd/>
              <a:tailEnd/>
            </a:ln>
          </p:spPr>
        </p:pic>
        <p:sp>
          <p:nvSpPr>
            <p:cNvPr id="31" name="TextBox 30">
              <a:hlinkClick r:id="rId4" action="ppaction://hlinksldjump"/>
            </p:cNvPr>
            <p:cNvSpPr txBox="1"/>
            <p:nvPr/>
          </p:nvSpPr>
          <p:spPr>
            <a:xfrm>
              <a:off x="5903307" y="4778393"/>
              <a:ext cx="1073149" cy="58353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
        <p:nvSpPr>
          <p:cNvPr id="13" name="TextBox 12"/>
          <p:cNvSpPr txBox="1">
            <a:spLocks noChangeArrowheads="1"/>
          </p:cNvSpPr>
          <p:nvPr/>
        </p:nvSpPr>
        <p:spPr bwMode="auto">
          <a:xfrm>
            <a:off x="924275" y="4326195"/>
            <a:ext cx="6240013" cy="830997"/>
          </a:xfrm>
          <a:prstGeom prst="rect">
            <a:avLst/>
          </a:prstGeom>
          <a:noFill/>
          <a:ln w="9525">
            <a:noFill/>
            <a:miter lim="800000"/>
          </a:ln>
        </p:spPr>
        <p:txBody>
          <a:bodyPr wrap="square">
            <a:spAutoFit/>
          </a:bodyPr>
          <a:lstStyle/>
          <a:p>
            <a:pPr marL="535305" indent="-535305">
              <a:defRPr/>
            </a:pPr>
            <a:r>
              <a:rPr lang="en-US" altLang="zh-CN" sz="2400" dirty="0" smtClean="0">
                <a:solidFill>
                  <a:srgbClr val="000000"/>
                </a:solidFill>
                <a:latin typeface="Helvetica"/>
              </a:rPr>
              <a:t>Q2: </a:t>
            </a:r>
            <a:r>
              <a:rPr lang="en-US" altLang="zh-CN" sz="2400" dirty="0" smtClean="0">
                <a:latin typeface="Helvetica"/>
              </a:rPr>
              <a:t>If you become famous, what would you do for this world?</a:t>
            </a:r>
            <a:endParaRPr lang="en-US" altLang="zh-CN" sz="2400" dirty="0" smtClean="0">
              <a:latin typeface="Helvetica"/>
            </a:endParaRPr>
          </a:p>
        </p:txBody>
      </p:sp>
      <p:grpSp>
        <p:nvGrpSpPr>
          <p:cNvPr id="15" name="组合 18"/>
          <p:cNvGrpSpPr/>
          <p:nvPr/>
        </p:nvGrpSpPr>
        <p:grpSpPr>
          <a:xfrm>
            <a:off x="6757537" y="3212976"/>
            <a:ext cx="1054823" cy="1080120"/>
            <a:chOff x="5697555" y="4278328"/>
            <a:chExt cx="1446213" cy="1365250"/>
          </a:xfrm>
        </p:grpSpPr>
        <p:pic>
          <p:nvPicPr>
            <p:cNvPr id="16" name="Picture 3">
              <a:hlinkClick r:id="rId2" action="ppaction://hlinksldjump"/>
            </p:cNvPr>
            <p:cNvPicPr>
              <a:picLocks noChangeAspect="1" noChangeArrowheads="1"/>
            </p:cNvPicPr>
            <p:nvPr/>
          </p:nvPicPr>
          <p:blipFill>
            <a:blip r:embed="rId3"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2" action="ppaction://hlinksldjump"/>
            </p:cNvPr>
            <p:cNvSpPr txBox="1"/>
            <p:nvPr/>
          </p:nvSpPr>
          <p:spPr>
            <a:xfrm>
              <a:off x="5903307" y="4778393"/>
              <a:ext cx="1073149" cy="58353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nvGrpSpPr>
          <p:cNvPr id="18" name="组合 13"/>
          <p:cNvGrpSpPr/>
          <p:nvPr/>
        </p:nvGrpSpPr>
        <p:grpSpPr bwMode="auto">
          <a:xfrm>
            <a:off x="0" y="-26988"/>
            <a:ext cx="8656638" cy="1190626"/>
            <a:chOff x="0" y="-27384"/>
            <a:chExt cx="8656637" cy="1191021"/>
          </a:xfrm>
        </p:grpSpPr>
        <p:pic>
          <p:nvPicPr>
            <p:cNvPr id="19" name="Picture 2" descr="H:\2015年修改\图片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hlinkClick r:id="rId7"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ln>
        </p:spPr>
        <p:txBody>
          <a:bodyPr>
            <a:spAutoFit/>
          </a:bodyPr>
          <a:lstStyle/>
          <a:p>
            <a:pPr marL="514350" indent="-514350" algn="just" eaLnBrk="0" hangingPunct="0"/>
            <a:r>
              <a:rPr lang="en-US" altLang="zh-CN" b="1" dirty="0" smtClean="0">
                <a:solidFill>
                  <a:srgbClr val="0E9D80"/>
                </a:solidFill>
                <a:latin typeface="Helvetica"/>
                <a:ea typeface="Cambria Math" panose="02040503050406030204" pitchFamily="-112" charset="0"/>
                <a:cs typeface="Helvetica Neue Black Condensed"/>
              </a:rPr>
              <a:t>  </a:t>
            </a:r>
            <a:endParaRPr lang="en-US" altLang="zh-CN" b="1" dirty="0">
              <a:solidFill>
                <a:srgbClr val="0E9D80"/>
              </a:solidFill>
              <a:latin typeface="Helvetica"/>
              <a:ea typeface="Cambria Math" panose="02040503050406030204" pitchFamily="-112"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1" action="ppaction://hlinkfile"/>
          </p:cNvPr>
          <p:cNvPicPr>
            <a:picLocks noChangeAspect="1" noChangeArrowheads="1"/>
          </p:cNvPicPr>
          <p:nvPr/>
        </p:nvPicPr>
        <p:blipFill>
          <a:blip r:embed="rId2" cstate="print"/>
          <a:srcRect/>
          <a:stretch>
            <a:fillRect/>
          </a:stretch>
        </p:blipFill>
        <p:spPr bwMode="auto">
          <a:xfrm>
            <a:off x="1571604" y="1214422"/>
            <a:ext cx="6215106" cy="5419747"/>
          </a:xfrm>
          <a:prstGeom prst="rect">
            <a:avLst/>
          </a:prstGeom>
          <a:noFill/>
          <a:ln w="9525">
            <a:noFill/>
            <a:miter lim="800000"/>
            <a:headEnd/>
            <a:tailEnd/>
          </a:ln>
        </p:spPr>
      </p:pic>
      <p:pic>
        <p:nvPicPr>
          <p:cNvPr id="20" name="Picture 4">
            <a:hlinkClick r:id="" action="ppaction://hlinkshowjump?jump=previousslide"/>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9" name="AutoShape 11">
            <a:hlinkClick r:id="rId4" action="ppaction://hlinksldjump"/>
          </p:cNvPr>
          <p:cNvSpPr>
            <a:spLocks noChangeArrowheads="1"/>
          </p:cNvSpPr>
          <p:nvPr/>
        </p:nvSpPr>
        <p:spPr bwMode="auto">
          <a:xfrm>
            <a:off x="3929058" y="5435036"/>
            <a:ext cx="1399088" cy="730268"/>
          </a:xfrm>
          <a:prstGeom prst="diamond">
            <a:avLst/>
          </a:prstGeom>
          <a:solidFill>
            <a:schemeClr val="accent4">
              <a:lumMod val="10000"/>
            </a:schemeClr>
          </a:solidFill>
          <a:ln w="9525">
            <a:noFill/>
            <a:miter lim="800000"/>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anose="02020603050405020304" pitchFamily="18" charset="0"/>
                <a:ea typeface="宋体" panose="02010600030101010101" pitchFamily="2" charset="-122"/>
              </a:rPr>
              <a:t>Back</a:t>
            </a:r>
            <a:endParaRPr lang="en-US" altLang="zh-CN" sz="1800" dirty="0">
              <a:solidFill>
                <a:schemeClr val="tx2"/>
              </a:solidFill>
              <a:latin typeface="Times New Roman" panose="02020603050405020304" pitchFamily="18" charset="0"/>
              <a:ea typeface="宋体" panose="02010600030101010101" pitchFamily="2" charset="-122"/>
            </a:endParaRPr>
          </a:p>
        </p:txBody>
      </p:sp>
      <p:grpSp>
        <p:nvGrpSpPr>
          <p:cNvPr id="9" name="组合 13"/>
          <p:cNvGrpSpPr/>
          <p:nvPr/>
        </p:nvGrpSpPr>
        <p:grpSpPr bwMode="auto">
          <a:xfrm>
            <a:off x="0" y="-26988"/>
            <a:ext cx="8656638" cy="1190626"/>
            <a:chOff x="0" y="-27384"/>
            <a:chExt cx="8656637" cy="1191021"/>
          </a:xfrm>
        </p:grpSpPr>
        <p:pic>
          <p:nvPicPr>
            <p:cNvPr id="12" name="Picture 2" descr="H:\2015年修改\图片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hlinkClick r:id="rId7"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pic>
        <p:nvPicPr>
          <p:cNvPr id="16" name="UNICEF USA_ Audrey Hepburn Society - U.S. Fund for UNICEF_标清.avi">
            <a:hlinkClick r:id="" action="ppaction://media"/>
          </p:cNvPr>
          <p:cNvPicPr>
            <a:picLocks noRot="1" noChangeAspect="1"/>
          </p:cNvPicPr>
          <p:nvPr>
            <a:videoFile r:link="rId8"/>
            <p:extLst>
              <p:ext uri="{DAA4B4D4-6D71-4841-9C94-3DE7FCFB9230}">
                <p14:media xmlns:p14="http://schemas.microsoft.com/office/powerpoint/2010/main" r:link="rId9"/>
              </p:ext>
            </p:extLst>
          </p:nvPr>
        </p:nvPicPr>
        <p:blipFill>
          <a:blip r:embed="rId10"/>
          <a:stretch>
            <a:fillRect/>
          </a:stretch>
        </p:blipFill>
        <p:spPr>
          <a:xfrm>
            <a:off x="2514600" y="2286000"/>
            <a:ext cx="4114800" cy="2286000"/>
          </a:xfrm>
          <a:prstGeom prst="rect">
            <a:avLst/>
          </a:prstGeom>
        </p:spPr>
      </p:pic>
      <p:pic>
        <p:nvPicPr>
          <p:cNvPr id="17" name="UNICEF USA_ Audrey Hepburn Society - U.S. Fund for UNICEF_标清.wmv">
            <a:hlinkClick r:id="" action="ppaction://media"/>
          </p:cNvPr>
          <p:cNvPicPr>
            <a:picLocks noRot="1" noChangeAspect="1"/>
          </p:cNvPicPr>
          <p:nvPr>
            <a:videoFile r:link="rId11"/>
            <p:extLst>
              <p:ext uri="{DAA4B4D4-6D71-4841-9C94-3DE7FCFB9230}">
                <p14:media xmlns:p14="http://schemas.microsoft.com/office/powerpoint/2010/main" r:link="rId12"/>
              </p:ext>
            </p:extLst>
          </p:nvPr>
        </p:nvPicPr>
        <p:blipFill>
          <a:blip r:embed="rId13"/>
          <a:stretch>
            <a:fillRect/>
          </a:stretch>
        </p:blipFill>
        <p:spPr>
          <a:xfrm>
            <a:off x="2514600" y="2286000"/>
            <a:ext cx="4114800" cy="2286000"/>
          </a:xfrm>
          <a:prstGeom prst="rect">
            <a:avLst/>
          </a:prstGeom>
        </p:spPr>
      </p:pic>
      <p:pic>
        <p:nvPicPr>
          <p:cNvPr id="18" name="UNICEF USA_ Audrey Hepburn Society - U.S. Fund for UNICEF_标清.wmv">
            <a:hlinkClick r:id="" action="ppaction://media"/>
          </p:cNvPr>
          <p:cNvPicPr>
            <a:picLocks noRot="1" noChangeAspect="1"/>
          </p:cNvPicPr>
          <p:nvPr>
            <a:videoFile r:link="rId11"/>
            <p:extLst>
              <p:ext uri="{DAA4B4D4-6D71-4841-9C94-3DE7FCFB9230}">
                <p14:media xmlns:p14="http://schemas.microsoft.com/office/powerpoint/2010/main" r:link="rId12"/>
              </p:ext>
            </p:extLst>
          </p:nvPr>
        </p:nvPicPr>
        <p:blipFill>
          <a:blip r:embed="rId13"/>
          <a:stretch>
            <a:fillRect/>
          </a:stretch>
        </p:blipFill>
        <p:spPr>
          <a:xfrm>
            <a:off x="1785918" y="1484313"/>
            <a:ext cx="5786478" cy="395072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video>
              <p:cMediaNode>
                <p:cTn id="13" fill="hold" display="0">
                  <p:stCondLst>
                    <p:cond delay="indefinite"/>
                  </p:stCondLst>
                  <p:endCondLst>
                    <p:cond evt="onNext" delay="0">
                      <p:tgtEl>
                        <p:sldTgt/>
                      </p:tgtEl>
                    </p:cond>
                    <p:cond evt="onPrev" delay="0">
                      <p:tgtEl>
                        <p:sldTgt/>
                      </p:tgtEl>
                    </p:cond>
                  </p:endCondLst>
                </p:cTn>
                <p:tgtEl>
                  <p:spTgt spid="17"/>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p:cTn id="19" fill="hold" display="0">
                  <p:stCondLst>
                    <p:cond delay="indefinite"/>
                  </p:stCondLst>
                  <p:endCondLst>
                    <p:cond evt="onNext" delay="0">
                      <p:tgtEl>
                        <p:sldTgt/>
                      </p:tgtEl>
                    </p:cond>
                    <p:cond evt="onPrev" delay="0">
                      <p:tgtEl>
                        <p:sldTgt/>
                      </p:tgtEl>
                    </p:cond>
                  </p:endCondLst>
                </p:cTn>
                <p:tgtEl>
                  <p:spTgt spid="18"/>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1" cstate="print"/>
          <a:srcRect/>
          <a:stretch>
            <a:fillRect/>
          </a:stretch>
        </p:blipFill>
        <p:spPr bwMode="auto">
          <a:xfrm>
            <a:off x="311350" y="2420888"/>
            <a:ext cx="8005066" cy="3024336"/>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dirty="0" smtClean="0">
                <a:solidFill>
                  <a:srgbClr val="0E9D80"/>
                </a:solidFill>
                <a:latin typeface="Helvetica"/>
                <a:ea typeface="Cambria Math" panose="02040503050406030204" pitchFamily="-112" charset="0"/>
                <a:cs typeface="Helvetica Neue Black Condensed"/>
              </a:rPr>
              <a:t>  </a:t>
            </a:r>
            <a:endParaRPr lang="en-US" altLang="zh-CN" b="1" dirty="0">
              <a:solidFill>
                <a:srgbClr val="0E9D80"/>
              </a:solidFill>
              <a:latin typeface="Helvetica"/>
              <a:ea typeface="Cambria Math" panose="02040503050406030204" pitchFamily="-112" charset="0"/>
              <a:cs typeface="Helvetica Neue Black Condensed"/>
            </a:endParaRPr>
          </a:p>
        </p:txBody>
      </p:sp>
      <p:sp>
        <p:nvSpPr>
          <p:cNvPr id="291851" name="文本框 5"/>
          <p:cNvSpPr txBox="1">
            <a:spLocks noChangeArrowheads="1"/>
          </p:cNvSpPr>
          <p:nvPr/>
        </p:nvSpPr>
        <p:spPr bwMode="auto">
          <a:xfrm>
            <a:off x="877887" y="1538402"/>
            <a:ext cx="7378699" cy="810478"/>
          </a:xfrm>
          <a:prstGeom prst="rect">
            <a:avLst/>
          </a:prstGeom>
          <a:noFill/>
          <a:ln w="9525">
            <a:noFill/>
            <a:miter lim="800000"/>
          </a:ln>
        </p:spPr>
        <p:txBody>
          <a:bodyPr wrap="square">
            <a:spAutoFit/>
          </a:bodyPr>
          <a:lstStyle/>
          <a:p>
            <a:pPr marL="360680" indent="-360680" algn="just">
              <a:lnSpc>
                <a:spcPts val="2800"/>
              </a:lnSpc>
            </a:pPr>
            <a:r>
              <a:rPr lang="en-US" altLang="zh-CN" sz="2400" dirty="0" smtClean="0">
                <a:latin typeface="Helvetica"/>
              </a:rPr>
              <a:t>1. What is the most important message that the video conveys?</a:t>
            </a:r>
            <a:endParaRPr lang="en-US" altLang="zh-CN" sz="2400" dirty="0" smtClean="0">
              <a:latin typeface="Helvetica"/>
            </a:endParaRPr>
          </a:p>
        </p:txBody>
      </p:sp>
      <p:sp>
        <p:nvSpPr>
          <p:cNvPr id="11" name="矩形 10"/>
          <p:cNvSpPr/>
          <p:nvPr/>
        </p:nvSpPr>
        <p:spPr>
          <a:xfrm>
            <a:off x="1286422" y="2889648"/>
            <a:ext cx="6741962" cy="2267544"/>
          </a:xfrm>
          <a:prstGeom prst="rect">
            <a:avLst/>
          </a:prstGeom>
        </p:spPr>
        <p:txBody>
          <a:bodyPr wrap="square">
            <a:spAutoFit/>
          </a:bodyPr>
          <a:lstStyle/>
          <a:p>
            <a:pPr marL="120650" indent="-120650" algn="just">
              <a:lnSpc>
                <a:spcPct val="120000"/>
              </a:lnSpc>
              <a:buClr>
                <a:srgbClr val="FF6600"/>
              </a:buClr>
            </a:pPr>
            <a:r>
              <a:rPr lang="en-US" altLang="zh-CN" sz="2400" dirty="0" smtClean="0">
                <a:latin typeface="Helvetica"/>
              </a:rPr>
              <a:t> The video is urging people to join the Audrey Hepburn Society to ensure the survival and development of every child in this world and to continue the work that was so dear to Audrey Hepburn’s heart. </a:t>
            </a:r>
            <a:endParaRPr lang="en-US" altLang="zh-CN" sz="2400" dirty="0" smtClean="0">
              <a:latin typeface="Helvetica"/>
            </a:endParaRPr>
          </a:p>
        </p:txBody>
      </p:sp>
      <p:pic>
        <p:nvPicPr>
          <p:cNvPr id="17"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13"/>
          <p:cNvGrpSpPr/>
          <p:nvPr/>
        </p:nvGrpSpPr>
        <p:grpSpPr bwMode="auto">
          <a:xfrm>
            <a:off x="0" y="-26988"/>
            <a:ext cx="8656638" cy="1190626"/>
            <a:chOff x="0" y="-27384"/>
            <a:chExt cx="8656637" cy="1191021"/>
          </a:xfrm>
        </p:grpSpPr>
        <p:pic>
          <p:nvPicPr>
            <p:cNvPr id="9" name="Picture 2" descr="H:\2015年修改\图片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6"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1"/>
          <p:cNvSpPr>
            <a:spLocks noChangeArrowheads="1"/>
          </p:cNvSpPr>
          <p:nvPr/>
        </p:nvSpPr>
        <p:spPr bwMode="auto">
          <a:xfrm>
            <a:off x="3428678" y="336256"/>
            <a:ext cx="3735610"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nvGrpSpPr>
          <p:cNvPr id="29" name="Group 28"/>
          <p:cNvGrpSpPr/>
          <p:nvPr/>
        </p:nvGrpSpPr>
        <p:grpSpPr>
          <a:xfrm>
            <a:off x="1414" y="2356349"/>
            <a:ext cx="8477280" cy="1715593"/>
            <a:chOff x="357158" y="2564904"/>
            <a:chExt cx="5078938" cy="2088232"/>
          </a:xfrm>
        </p:grpSpPr>
        <p:sp>
          <p:nvSpPr>
            <p:cNvPr id="16" name="圆角矩形 17"/>
            <p:cNvSpPr/>
            <p:nvPr/>
          </p:nvSpPr>
          <p:spPr>
            <a:xfrm>
              <a:off x="900113" y="2991268"/>
              <a:ext cx="4535983" cy="166186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7"/>
            <p:cNvPicPr>
              <a:picLocks noChangeAspect="1" noChangeArrowheads="1"/>
            </p:cNvPicPr>
            <p:nvPr/>
          </p:nvPicPr>
          <p:blipFill>
            <a:blip r:embed="rId1" cstate="print">
              <a:clrChange>
                <a:clrFrom>
                  <a:srgbClr val="FFFFFF"/>
                </a:clrFrom>
                <a:clrTo>
                  <a:srgbClr val="FFFFFF">
                    <a:alpha val="0"/>
                  </a:srgbClr>
                </a:clrTo>
              </a:clrChange>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57158" y="2564904"/>
              <a:ext cx="1266701" cy="89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3" action="ppaction://hlinksldjump"/>
            </p:cNvPr>
            <p:cNvSpPr txBox="1"/>
            <p:nvPr/>
          </p:nvSpPr>
          <p:spPr>
            <a:xfrm>
              <a:off x="550925" y="2780929"/>
              <a:ext cx="877803" cy="383405"/>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anose="04020404030D07020202"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anose="04020404030D07020202" pitchFamily="82" charset="0"/>
              </a:endParaRPr>
            </a:p>
          </p:txBody>
        </p:sp>
      </p:grpSp>
      <p:sp>
        <p:nvSpPr>
          <p:cNvPr id="15" name="TextBox 14"/>
          <p:cNvSpPr txBox="1"/>
          <p:nvPr/>
        </p:nvSpPr>
        <p:spPr>
          <a:xfrm>
            <a:off x="831036" y="1844824"/>
            <a:ext cx="8133452" cy="451406"/>
          </a:xfrm>
          <a:prstGeom prst="rect">
            <a:avLst/>
          </a:prstGeom>
          <a:noFill/>
        </p:spPr>
        <p:txBody>
          <a:bodyPr wrap="square" rtlCol="0">
            <a:spAutoFit/>
          </a:bodyPr>
          <a:lstStyle/>
          <a:p>
            <a:pPr marL="514350" indent="-514350" eaLnBrk="0" hangingPunct="0">
              <a:lnSpc>
                <a:spcPts val="2800"/>
              </a:lnSpc>
            </a:pPr>
            <a:r>
              <a:rPr lang="en-US" altLang="zh-CN" sz="2600" dirty="0" smtClean="0">
                <a:latin typeface="Helvetica" pitchFamily="34" charset="0"/>
                <a:ea typeface="Cambria Math" panose="02040503050406030204" pitchFamily="-112" charset="0"/>
                <a:cs typeface="Arial" panose="020B0604020202020204" pitchFamily="34" charset="0"/>
              </a:rPr>
              <a:t>1. Who was Audrey Hepburn? </a:t>
            </a:r>
            <a:endParaRPr lang="en-US" altLang="zh-CN" sz="2600" dirty="0" smtClean="0">
              <a:latin typeface="Helvetica" pitchFamily="34" charset="0"/>
              <a:ea typeface="Cambria Math" panose="02040503050406030204" pitchFamily="-112" charset="0"/>
              <a:cs typeface="Arial" panose="020B0604020202020204" pitchFamily="34" charset="0"/>
            </a:endParaRPr>
          </a:p>
        </p:txBody>
      </p:sp>
      <p:sp>
        <p:nvSpPr>
          <p:cNvPr id="27" name="TextBox 26"/>
          <p:cNvSpPr txBox="1"/>
          <p:nvPr/>
        </p:nvSpPr>
        <p:spPr>
          <a:xfrm>
            <a:off x="1428728" y="3022255"/>
            <a:ext cx="6786610" cy="692497"/>
          </a:xfrm>
          <a:prstGeom prst="rect">
            <a:avLst/>
          </a:prstGeom>
          <a:noFill/>
        </p:spPr>
        <p:txBody>
          <a:bodyPr vert="horz" wrap="square" rtlCol="0">
            <a:spAutoFit/>
          </a:bodyPr>
          <a:lstStyle/>
          <a:p>
            <a:pPr>
              <a:lnSpc>
                <a:spcPct val="150000"/>
              </a:lnSpc>
              <a:spcAft>
                <a:spcPts val="1200"/>
              </a:spcAft>
              <a:buClr>
                <a:srgbClr val="0E9D80"/>
              </a:buClr>
            </a:pPr>
            <a:r>
              <a:rPr lang="en-US" altLang="zh-CN" sz="2600" dirty="0" smtClean="0">
                <a:latin typeface="Helvetica" pitchFamily="34" charset="0"/>
              </a:rPr>
              <a:t>She was a British actress and humanitarian.</a:t>
            </a:r>
            <a:endParaRPr lang="en-US" altLang="zh-CN" sz="2600" dirty="0" smtClean="0">
              <a:latin typeface="Helvetica" pitchFamily="34" charset="0"/>
            </a:endParaRPr>
          </a:p>
        </p:txBody>
      </p:sp>
      <p:pic>
        <p:nvPicPr>
          <p:cNvPr id="28" name="Picture 27" descr="20131123174843_FJ4fj.thumb.600_0.jpeg"/>
          <p:cNvPicPr>
            <a:picLocks noChangeAspect="1"/>
          </p:cNvPicPr>
          <p:nvPr/>
        </p:nvPicPr>
        <p:blipFill>
          <a:blip r:embed="rId4" cstate="print"/>
          <a:stretch>
            <a:fillRect/>
          </a:stretch>
        </p:blipFill>
        <p:spPr>
          <a:xfrm>
            <a:off x="-1" y="4258746"/>
            <a:ext cx="2115671" cy="2599253"/>
          </a:xfrm>
          <a:prstGeom prst="ellipse">
            <a:avLst/>
          </a:prstGeom>
          <a:ln>
            <a:noFill/>
          </a:ln>
          <a:effectLst>
            <a:softEdge rad="112500"/>
          </a:effectLst>
        </p:spPr>
      </p:pic>
      <p:pic>
        <p:nvPicPr>
          <p:cNvPr id="22" name="Picture 9"/>
          <p:cNvPicPr>
            <a:picLocks noChangeAspect="1" noChangeArrowheads="1"/>
          </p:cNvPicPr>
          <p:nvPr/>
        </p:nvPicPr>
        <p:blipFill>
          <a:blip r:embed="rId5" cstate="print"/>
          <a:srcRect/>
          <a:stretch>
            <a:fillRect/>
          </a:stretch>
        </p:blipFill>
        <p:spPr bwMode="auto">
          <a:xfrm>
            <a:off x="1414" y="17679"/>
            <a:ext cx="3346450" cy="1035057"/>
          </a:xfrm>
          <a:prstGeom prst="rect">
            <a:avLst/>
          </a:prstGeom>
          <a:noFill/>
          <a:ln w="9525">
            <a:noFill/>
            <a:miter lim="800000"/>
            <a:headEnd/>
            <a:tailEnd/>
          </a:ln>
        </p:spPr>
      </p:pic>
      <p:sp>
        <p:nvSpPr>
          <p:cNvPr id="23" name="TextBox 22">
            <a:hlinkClick r:id="rId6"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blinds(horizontal)">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1" cstate="print"/>
          <a:srcRect/>
          <a:stretch>
            <a:fillRect/>
          </a:stretch>
        </p:blipFill>
        <p:spPr bwMode="auto">
          <a:xfrm>
            <a:off x="0" y="1844824"/>
            <a:ext cx="8809007" cy="4608512"/>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eaLnBrk="0" hangingPunct="0"/>
            <a:r>
              <a:rPr lang="en-US" altLang="zh-CN" b="1" dirty="0" smtClean="0">
                <a:solidFill>
                  <a:srgbClr val="0E9D80"/>
                </a:solidFill>
                <a:latin typeface="Helvetica"/>
                <a:ea typeface="Cambria Math" panose="02040503050406030204" pitchFamily="-112" charset="0"/>
                <a:cs typeface="Helvetica Neue Black Condensed"/>
              </a:rPr>
              <a:t>  </a:t>
            </a:r>
            <a:endParaRPr lang="en-US" altLang="zh-CN" b="1" dirty="0">
              <a:solidFill>
                <a:srgbClr val="0E9D80"/>
              </a:solidFill>
              <a:latin typeface="Helvetica"/>
              <a:ea typeface="Cambria Math" panose="02040503050406030204" pitchFamily="-112" charset="0"/>
              <a:cs typeface="Helvetica Neue Black Condensed"/>
            </a:endParaRPr>
          </a:p>
        </p:txBody>
      </p:sp>
      <p:sp>
        <p:nvSpPr>
          <p:cNvPr id="291851" name="文本框 5"/>
          <p:cNvSpPr txBox="1">
            <a:spLocks noChangeArrowheads="1"/>
          </p:cNvSpPr>
          <p:nvPr/>
        </p:nvSpPr>
        <p:spPr bwMode="auto">
          <a:xfrm>
            <a:off x="877887" y="1412776"/>
            <a:ext cx="7378699" cy="810478"/>
          </a:xfrm>
          <a:prstGeom prst="rect">
            <a:avLst/>
          </a:prstGeom>
          <a:noFill/>
          <a:ln w="9525">
            <a:noFill/>
            <a:miter lim="800000"/>
          </a:ln>
        </p:spPr>
        <p:txBody>
          <a:bodyPr wrap="square">
            <a:spAutoFit/>
          </a:bodyPr>
          <a:lstStyle/>
          <a:p>
            <a:pPr marL="360680" indent="-360680" algn="just">
              <a:lnSpc>
                <a:spcPts val="2800"/>
              </a:lnSpc>
            </a:pPr>
            <a:r>
              <a:rPr lang="en-US" altLang="zh-CN" sz="2400" dirty="0" smtClean="0">
                <a:latin typeface="Helvetica"/>
              </a:rPr>
              <a:t>2. If you become famous, what would you do for this world?</a:t>
            </a:r>
            <a:endParaRPr lang="en-US" altLang="zh-CN" sz="2400" dirty="0" smtClean="0">
              <a:latin typeface="Helvetica"/>
            </a:endParaRPr>
          </a:p>
        </p:txBody>
      </p:sp>
      <p:sp>
        <p:nvSpPr>
          <p:cNvPr id="11" name="矩形 10"/>
          <p:cNvSpPr/>
          <p:nvPr/>
        </p:nvSpPr>
        <p:spPr>
          <a:xfrm>
            <a:off x="1214414" y="2451660"/>
            <a:ext cx="7185049" cy="3785652"/>
          </a:xfrm>
          <a:prstGeom prst="rect">
            <a:avLst/>
          </a:prstGeom>
        </p:spPr>
        <p:txBody>
          <a:bodyPr wrap="square">
            <a:spAutoFit/>
          </a:bodyPr>
          <a:lstStyle/>
          <a:p>
            <a:pPr marL="174625" indent="-174625" algn="just">
              <a:buFont typeface="Arial" panose="020B0604020202020204" pitchFamily="34" charset="0"/>
              <a:buChar char="•"/>
            </a:pPr>
            <a:r>
              <a:rPr lang="en-US" altLang="zh-CN" sz="2400" dirty="0" smtClean="0">
                <a:latin typeface="Helvetica"/>
              </a:rPr>
              <a:t>Travel to poor places to show the local people they are cared and loved;</a:t>
            </a:r>
            <a:endParaRPr lang="en-US" altLang="zh-CN" sz="2400" dirty="0" smtClean="0">
              <a:latin typeface="Helvetica"/>
            </a:endParaRPr>
          </a:p>
          <a:p>
            <a:pPr marL="174625" indent="-174625" algn="just">
              <a:buFont typeface="Arial" panose="020B0604020202020204" pitchFamily="34" charset="0"/>
              <a:buChar char="•"/>
            </a:pPr>
            <a:r>
              <a:rPr lang="en-US" altLang="zh-CN" sz="2400" dirty="0" smtClean="0">
                <a:latin typeface="Helvetica"/>
              </a:rPr>
              <a:t>Donate money or things to help those in need;</a:t>
            </a:r>
            <a:endParaRPr lang="en-US" altLang="zh-CN" sz="2400" dirty="0" smtClean="0">
              <a:latin typeface="Helvetica"/>
            </a:endParaRPr>
          </a:p>
          <a:p>
            <a:pPr marL="174625" indent="-174625" algn="just">
              <a:buFont typeface="Arial" panose="020B0604020202020204" pitchFamily="34" charset="0"/>
              <a:buChar char="•"/>
            </a:pPr>
            <a:r>
              <a:rPr lang="en-US" altLang="zh-CN" sz="2400" dirty="0" smtClean="0">
                <a:latin typeface="Helvetica"/>
              </a:rPr>
              <a:t>Adopt homeless children;</a:t>
            </a:r>
            <a:endParaRPr lang="en-US" altLang="zh-CN" sz="2400" dirty="0" smtClean="0">
              <a:latin typeface="Helvetica"/>
            </a:endParaRPr>
          </a:p>
          <a:p>
            <a:pPr marL="174625" indent="-174625" algn="just">
              <a:buFont typeface="Arial" panose="020B0604020202020204" pitchFamily="34" charset="0"/>
              <a:buChar char="•"/>
            </a:pPr>
            <a:r>
              <a:rPr lang="en-US" altLang="zh-CN" sz="2400" dirty="0" smtClean="0">
                <a:latin typeface="Helvetica"/>
              </a:rPr>
              <a:t>Set up funds to carry out research on difficult issues, such as incurable diseases;</a:t>
            </a:r>
            <a:endParaRPr lang="en-US" altLang="zh-CN" sz="2400" dirty="0" smtClean="0">
              <a:latin typeface="Helvetica"/>
            </a:endParaRPr>
          </a:p>
          <a:p>
            <a:pPr marL="174625" indent="-174625" algn="just">
              <a:buFont typeface="Arial" panose="020B0604020202020204" pitchFamily="34" charset="0"/>
              <a:buChar char="•"/>
            </a:pPr>
            <a:r>
              <a:rPr lang="en-US" altLang="zh-CN" sz="2400" dirty="0" smtClean="0">
                <a:latin typeface="Helvetica"/>
              </a:rPr>
              <a:t>Build schools in remote areas to ensure children are educated;</a:t>
            </a:r>
            <a:endParaRPr lang="en-US" altLang="zh-CN" sz="2400" dirty="0" smtClean="0">
              <a:latin typeface="Helvetica"/>
            </a:endParaRPr>
          </a:p>
          <a:p>
            <a:pPr marL="174625" indent="-174625" algn="just">
              <a:buFont typeface="Arial" panose="020B0604020202020204" pitchFamily="34" charset="0"/>
              <a:buChar char="•"/>
            </a:pPr>
            <a:r>
              <a:rPr lang="en-US" altLang="zh-CN" sz="2400" dirty="0" smtClean="0">
                <a:latin typeface="Helvetica"/>
              </a:rPr>
              <a:t>Take advantage of my fame to raise public awareness of the present problems.</a:t>
            </a:r>
            <a:endParaRPr lang="en-US" altLang="zh-CN" sz="2400" dirty="0" smtClean="0">
              <a:latin typeface="Helvetica"/>
            </a:endParaRPr>
          </a:p>
        </p:txBody>
      </p:sp>
      <p:pic>
        <p:nvPicPr>
          <p:cNvPr id="17"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8" name="组合 13"/>
          <p:cNvGrpSpPr/>
          <p:nvPr/>
        </p:nvGrpSpPr>
        <p:grpSpPr bwMode="auto">
          <a:xfrm>
            <a:off x="0" y="-26988"/>
            <a:ext cx="8656638" cy="1190626"/>
            <a:chOff x="0" y="-27384"/>
            <a:chExt cx="8656637" cy="1191021"/>
          </a:xfrm>
        </p:grpSpPr>
        <p:pic>
          <p:nvPicPr>
            <p:cNvPr id="9" name="Picture 2" descr="H:\2015年修改\图片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65663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 y="-27384"/>
              <a:ext cx="3779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hlinkClick r:id="rId6"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blinds(horizontal)">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79931" y="3483085"/>
            <a:ext cx="4343524" cy="2439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224786" y="0"/>
            <a:ext cx="9368786" cy="6639957"/>
            <a:chOff x="-224786" y="0"/>
            <a:chExt cx="9368786" cy="6639957"/>
          </a:xfrm>
        </p:grpSpPr>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ln>
          </p:spPr>
          <p:txBody>
            <a:bodyPr wrap="square">
              <a:spAutoFit/>
            </a:bodyPr>
            <a:lstStyle/>
            <a:p>
              <a:pPr eaLnBrk="0" hangingPunct="0"/>
              <a:r>
                <a:rPr lang="en-US" altLang="zh-CN" sz="2400" b="1" dirty="0" smtClean="0">
                  <a:solidFill>
                    <a:srgbClr val="000000"/>
                  </a:solidFill>
                  <a:latin typeface="Helvetica" pitchFamily="34" charset="0"/>
                </a:rPr>
                <a:t>   Language application</a:t>
              </a:r>
              <a:endParaRPr lang="en-US" altLang="zh-CN" sz="2400" b="1" dirty="0">
                <a:solidFill>
                  <a:srgbClr val="000000"/>
                </a:solidFill>
                <a:latin typeface="Helvetica" pitchFamily="34" charset="0"/>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4"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32" name="TextBox 31">
              <a:hlinkClick r:id="rId5"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sp>
          <p:nvSpPr>
            <p:cNvPr id="34" name="TextBox 33">
              <a:hlinkClick r:id="rId6"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ndParaRPr>
            </a:p>
          </p:txBody>
        </p:sp>
        <p:pic>
          <p:nvPicPr>
            <p:cNvPr id="2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组合 27"/>
          <p:cNvGrpSpPr/>
          <p:nvPr/>
        </p:nvGrpSpPr>
        <p:grpSpPr>
          <a:xfrm>
            <a:off x="0" y="0"/>
            <a:ext cx="9252520" cy="708025"/>
            <a:chOff x="0" y="0"/>
            <a:chExt cx="9252520" cy="708025"/>
          </a:xfrm>
        </p:grpSpPr>
        <p:sp>
          <p:nvSpPr>
            <p:cNvPr id="2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0" name="TextBox 35"/>
            <p:cNvSpPr txBox="1">
              <a:spLocks noChangeArrowheads="1"/>
            </p:cNvSpPr>
            <p:nvPr/>
          </p:nvSpPr>
          <p:spPr bwMode="auto">
            <a:xfrm>
              <a:off x="160338" y="306388"/>
              <a:ext cx="1122808" cy="338554"/>
            </a:xfrm>
            <a:prstGeom prst="rect">
              <a:avLst/>
            </a:prstGeom>
            <a:noFill/>
            <a:ln w="9525">
              <a:noFill/>
              <a:miter lim="800000"/>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31" name="TextBox 30"/>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endParaRPr lang="en-US" altLang="zh-CN" sz="2100" dirty="0" smtClean="0">
                <a:effectLst>
                  <a:glow rad="101600">
                    <a:schemeClr val="tx1">
                      <a:alpha val="60000"/>
                    </a:schemeClr>
                  </a:glow>
                  <a:outerShdw blurRad="38100" dist="38100" dir="2700000" algn="tl">
                    <a:srgbClr val="000000">
                      <a:alpha val="43137"/>
                    </a:srgbClr>
                  </a:outerShdw>
                </a:effectLst>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39552" y="1628800"/>
            <a:ext cx="6377362" cy="4555093"/>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100000"/>
              </a:lnSpc>
              <a:defRPr/>
            </a:pPr>
            <a:r>
              <a:rPr lang="en-US" altLang="zh-CN" sz="2600" b="1" dirty="0" smtClean="0">
                <a:solidFill>
                  <a:srgbClr val="FF6600"/>
                </a:solidFill>
                <a:ea typeface="楷体_GB2312" panose="02010609030101010101" pitchFamily="49" charset="-122"/>
                <a:cs typeface="+mn-cs"/>
              </a:rPr>
              <a:t>Further develop a narrative essay</a:t>
            </a:r>
            <a:endParaRPr lang="en-US" altLang="zh-CN" sz="2600" b="1" dirty="0" smtClean="0">
              <a:solidFill>
                <a:srgbClr val="FF6600"/>
              </a:solidFill>
              <a:ea typeface="楷体_GB2312" panose="02010609030101010101" pitchFamily="49" charset="-122"/>
              <a:cs typeface="+mn-cs"/>
            </a:endParaRPr>
          </a:p>
          <a:p>
            <a:pPr>
              <a:lnSpc>
                <a:spcPct val="100000"/>
              </a:lnSpc>
            </a:pPr>
            <a:r>
              <a:rPr lang="en-US" altLang="zh-CN" sz="2400" dirty="0" smtClean="0"/>
              <a:t>      A biography is a narrative essay about another person’s life. It narrates, analyzes and interprets the most important facts of someone’s life. Generally, most biographies are written in chronological order. There may be some time periods grouped around a major theme. Still others focus on specific topics or accomplishments. </a:t>
            </a:r>
            <a:endParaRPr lang="en-US" altLang="zh-CN" sz="2400" dirty="0" smtClean="0"/>
          </a:p>
          <a:p>
            <a:pPr>
              <a:lnSpc>
                <a:spcPct val="100000"/>
              </a:lnSpc>
            </a:pPr>
            <a:r>
              <a:rPr lang="en-US" altLang="zh-CN" sz="2400" dirty="0" smtClean="0"/>
              <a:t>      </a:t>
            </a:r>
            <a:r>
              <a:rPr lang="en-US" altLang="zh-CN" sz="2400" b="1" i="1" dirty="0" smtClean="0"/>
              <a:t>The following steps can help you develop a narrative essay in chronological order:</a:t>
            </a:r>
            <a:endParaRPr lang="en-US" altLang="zh-CN" sz="2400" b="1" i="1" dirty="0" smtClean="0"/>
          </a:p>
        </p:txBody>
      </p:sp>
      <p:sp>
        <p:nvSpPr>
          <p:cNvPr id="14" name="右箭头 13">
            <a:hlinkClick r:id="" action="ppaction://hlinkshowjump?jump=nextslide"/>
          </p:cNvPr>
          <p:cNvSpPr/>
          <p:nvPr/>
        </p:nvSpPr>
        <p:spPr>
          <a:xfrm>
            <a:off x="4788024"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bwMode="auto">
          <a:xfrm>
            <a:off x="0" y="-3838"/>
            <a:ext cx="8637588" cy="1152526"/>
            <a:chOff x="319" y="-27383"/>
            <a:chExt cx="8637377" cy="1152127"/>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0" name="矩形 9"/>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 y="908720"/>
            <a:ext cx="8964488"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3528" y="1473021"/>
            <a:ext cx="6696744" cy="486287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ts val="2400"/>
              </a:lnSpc>
              <a:spcBef>
                <a:spcPts val="1200"/>
              </a:spcBef>
              <a:defRPr/>
            </a:pPr>
            <a:r>
              <a:rPr lang="en-US" altLang="zh-CN" sz="2350" b="1" dirty="0" smtClean="0">
                <a:solidFill>
                  <a:srgbClr val="FF6600"/>
                </a:solidFill>
              </a:rPr>
              <a:t>Step 1: </a:t>
            </a:r>
            <a:r>
              <a:rPr lang="en-US" altLang="zh-CN" sz="2350" dirty="0" smtClean="0"/>
              <a:t>Choose a person about whom you would like to write biographies.</a:t>
            </a:r>
            <a:endParaRPr lang="en-US" altLang="zh-CN" sz="2350" dirty="0" smtClean="0"/>
          </a:p>
          <a:p>
            <a:pPr>
              <a:lnSpc>
                <a:spcPts val="2400"/>
              </a:lnSpc>
              <a:spcBef>
                <a:spcPts val="1200"/>
              </a:spcBef>
            </a:pPr>
            <a:r>
              <a:rPr lang="en-US" altLang="zh-CN" sz="2350" b="1" dirty="0" smtClean="0">
                <a:solidFill>
                  <a:srgbClr val="FF6600"/>
                </a:solidFill>
              </a:rPr>
              <a:t>Step 2: </a:t>
            </a:r>
            <a:r>
              <a:rPr lang="en-US" altLang="zh-CN" sz="2350" dirty="0" smtClean="0"/>
              <a:t>Search for information or important details about the person you have chosen to write about.</a:t>
            </a:r>
            <a:endParaRPr lang="en-US" altLang="zh-CN" sz="2350" dirty="0" smtClean="0"/>
          </a:p>
          <a:p>
            <a:pPr>
              <a:lnSpc>
                <a:spcPts val="2400"/>
              </a:lnSpc>
              <a:spcBef>
                <a:spcPts val="1200"/>
              </a:spcBef>
            </a:pPr>
            <a:r>
              <a:rPr lang="en-US" altLang="zh-CN" sz="2350" b="1" dirty="0" smtClean="0">
                <a:solidFill>
                  <a:srgbClr val="FF6600"/>
                </a:solidFill>
              </a:rPr>
              <a:t>Step 3: </a:t>
            </a:r>
            <a:r>
              <a:rPr lang="en-US" altLang="zh-CN" sz="2350" dirty="0" smtClean="0"/>
              <a:t>Make an outline, make up a list of all the details and then number these details according to the order in which they occurred. Select only those that can best portray the person you are describing and ignore those unimportant ones.</a:t>
            </a:r>
            <a:endParaRPr lang="en-US" altLang="zh-CN" sz="2350" dirty="0" smtClean="0"/>
          </a:p>
          <a:p>
            <a:pPr>
              <a:lnSpc>
                <a:spcPts val="2400"/>
              </a:lnSpc>
              <a:spcBef>
                <a:spcPts val="1200"/>
              </a:spcBef>
            </a:pPr>
            <a:r>
              <a:rPr lang="en-US" altLang="zh-CN" sz="2350" b="1" dirty="0" smtClean="0">
                <a:solidFill>
                  <a:srgbClr val="FF6600"/>
                </a:solidFill>
              </a:rPr>
              <a:t>Step 4: </a:t>
            </a:r>
            <a:r>
              <a:rPr lang="en-US" altLang="zh-CN" sz="2350" dirty="0" smtClean="0"/>
              <a:t>Write a rough draft based on the listed details. Use time signals like </a:t>
            </a:r>
            <a:r>
              <a:rPr lang="en-US" altLang="zh-CN" sz="2350" i="1" dirty="0" smtClean="0"/>
              <a:t>when, during, soon</a:t>
            </a:r>
            <a:r>
              <a:rPr lang="en-US" altLang="zh-CN" sz="2350" dirty="0" smtClean="0"/>
              <a:t>, etc. to help connect details as you move from the beginning to the end of your narrative.</a:t>
            </a:r>
            <a:endParaRPr lang="en-US" altLang="zh-CN" sz="2350" dirty="0" smtClean="0"/>
          </a:p>
        </p:txBody>
      </p:sp>
      <p:grpSp>
        <p:nvGrpSpPr>
          <p:cNvPr id="8" name="组合 7"/>
          <p:cNvGrpSpPr/>
          <p:nvPr/>
        </p:nvGrpSpPr>
        <p:grpSpPr bwMode="auto">
          <a:xfrm>
            <a:off x="0" y="-3838"/>
            <a:ext cx="8637588" cy="1152526"/>
            <a:chOff x="319" y="-27383"/>
            <a:chExt cx="8637377" cy="1152127"/>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矩形 6"/>
          <p:cNvSpPr/>
          <p:nvPr/>
        </p:nvSpPr>
        <p:spPr>
          <a:xfrm>
            <a:off x="285720" y="2348880"/>
            <a:ext cx="5429288" cy="2677656"/>
          </a:xfrm>
          <a:prstGeom prst="rect">
            <a:avLst/>
          </a:prstGeom>
        </p:spPr>
        <p:txBody>
          <a:bodyPr wrap="square">
            <a:spAutoFit/>
          </a:bodyPr>
          <a:lstStyle/>
          <a:p>
            <a:r>
              <a:rPr lang="en-US" altLang="zh-CN" sz="2400" b="1" dirty="0" smtClean="0">
                <a:latin typeface="Helvetica" pitchFamily="34" charset="0"/>
                <a:ea typeface="Cambria Math" panose="02040503050406030204" pitchFamily="-112" charset="0"/>
                <a:cs typeface="Arial" panose="020B0604020202020204" pitchFamily="34" charset="0"/>
              </a:rPr>
              <a:t>    </a:t>
            </a:r>
            <a:r>
              <a:rPr lang="en-US" altLang="zh-CN" sz="2800" b="1" dirty="0" smtClean="0">
                <a:latin typeface="Helvetica" pitchFamily="34" charset="0"/>
                <a:ea typeface="Cambria Math" panose="02040503050406030204" pitchFamily="-112" charset="0"/>
                <a:cs typeface="Arial" panose="020B0604020202020204" pitchFamily="34" charset="0"/>
              </a:rPr>
              <a:t>Let’s look at the following sentences taken from Text A, and pay attention to the underlined parts to see how time signals are used to tell the life story of Audrey.</a:t>
            </a:r>
            <a:endParaRPr lang="zh-CN" altLang="en-US" sz="2800" b="1" dirty="0" smtClean="0">
              <a:latin typeface="Helvetica" pitchFamily="34" charset="0"/>
              <a:ea typeface="Cambria Math" panose="02040503050406030204" pitchFamily="-112" charset="0"/>
              <a:cs typeface="Arial" panose="020B0604020202020204" pitchFamily="34" charset="0"/>
            </a:endParaRPr>
          </a:p>
        </p:txBody>
      </p:sp>
      <p:grpSp>
        <p:nvGrpSpPr>
          <p:cNvPr id="6" name="组合 5"/>
          <p:cNvGrpSpPr/>
          <p:nvPr/>
        </p:nvGrpSpPr>
        <p:grpSpPr bwMode="auto">
          <a:xfrm>
            <a:off x="0" y="-3838"/>
            <a:ext cx="8637588" cy="1152526"/>
            <a:chOff x="319" y="-27383"/>
            <a:chExt cx="8637377" cy="11521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pic>
        <p:nvPicPr>
          <p:cNvPr id="14" name="Picture 2" descr="D:\已买图\物品\TWM1098134547_2000X3008.jpg"/>
          <p:cNvPicPr>
            <a:picLocks noChangeAspect="1" noChangeArrowheads="1"/>
          </p:cNvPicPr>
          <p:nvPr/>
        </p:nvPicPr>
        <p:blipFill>
          <a:blip r:embed="rId5"/>
          <a:srcRect/>
          <a:stretch>
            <a:fillRect/>
          </a:stretch>
        </p:blipFill>
        <p:spPr bwMode="auto">
          <a:xfrm>
            <a:off x="5438775" y="1285875"/>
            <a:ext cx="3705225"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a:hlinkClick r:id="" action="ppaction://hlinkshowjump?jump=nextslide"/>
          </p:cNvPr>
          <p:cNvSpPr/>
          <p:nvPr/>
        </p:nvSpPr>
        <p:spPr>
          <a:xfrm>
            <a:off x="3843370" y="58772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9" name="圆角矩形 8"/>
          <p:cNvSpPr/>
          <p:nvPr/>
        </p:nvSpPr>
        <p:spPr>
          <a:xfrm>
            <a:off x="754436" y="1556792"/>
            <a:ext cx="7715304" cy="131242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754436" y="1601908"/>
            <a:ext cx="7645027"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r>
              <a:rPr lang="en-US" altLang="zh-CN" sz="2400" u="sng" dirty="0" smtClean="0"/>
              <a:t>As a young girl during the Nazi occupation of her native Holland</a:t>
            </a:r>
            <a:r>
              <a:rPr lang="en-US" altLang="zh-CN" sz="2400" dirty="0" smtClean="0"/>
              <a:t>, Audrey Hepburn was aware of the brutality, death, and destruction of war. (Para. 3)</a:t>
            </a:r>
            <a:endParaRPr lang="zh-CN" altLang="en-US" sz="2400" b="1" dirty="0"/>
          </a:p>
        </p:txBody>
      </p:sp>
      <p:sp>
        <p:nvSpPr>
          <p:cNvPr id="19" name="圆角矩形 18"/>
          <p:cNvSpPr/>
          <p:nvPr/>
        </p:nvSpPr>
        <p:spPr>
          <a:xfrm>
            <a:off x="754434" y="4427643"/>
            <a:ext cx="7715306" cy="120531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12"/>
          <p:cNvGrpSpPr/>
          <p:nvPr/>
        </p:nvGrpSpPr>
        <p:grpSpPr>
          <a:xfrm>
            <a:off x="754434" y="3203507"/>
            <a:ext cx="7715305" cy="903005"/>
            <a:chOff x="754434" y="3203507"/>
            <a:chExt cx="7715305" cy="903005"/>
          </a:xfrm>
        </p:grpSpPr>
        <p:sp>
          <p:nvSpPr>
            <p:cNvPr id="12" name="圆角矩形 11"/>
            <p:cNvSpPr/>
            <p:nvPr/>
          </p:nvSpPr>
          <p:spPr>
            <a:xfrm>
              <a:off x="754434" y="3203507"/>
              <a:ext cx="7715305" cy="903005"/>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4435" y="3275515"/>
              <a:ext cx="7645027" cy="830997"/>
            </a:xfrm>
            <a:prstGeom prst="rect">
              <a:avLst/>
            </a:prstGeom>
          </p:spPr>
          <p:txBody>
            <a:bodyPr wrap="square">
              <a:spAutoFit/>
            </a:bodyPr>
            <a:lstStyle/>
            <a:p>
              <a:r>
                <a:rPr lang="en-US" altLang="zh-CN" sz="2400" u="sng" dirty="0" smtClean="0">
                  <a:latin typeface="Helvetica" pitchFamily="34" charset="0"/>
                  <a:ea typeface="Cambria Math" panose="02040503050406030204" pitchFamily="-112" charset="0"/>
                  <a:cs typeface="Arial" panose="020B0604020202020204" pitchFamily="34" charset="0"/>
                </a:rPr>
                <a:t>After the war</a:t>
              </a:r>
              <a:r>
                <a:rPr lang="en-US" altLang="zh-CN" sz="2400" dirty="0" smtClean="0">
                  <a:latin typeface="Helvetica" pitchFamily="34" charset="0"/>
                  <a:ea typeface="Cambria Math" panose="02040503050406030204" pitchFamily="-112" charset="0"/>
                  <a:cs typeface="Arial" panose="020B0604020202020204" pitchFamily="34" charset="0"/>
                </a:rPr>
                <a:t>, Audrey and her mother left Holland, arriving in London as poor immigrants. (Para. 5)</a:t>
              </a:r>
              <a:endParaRPr lang="zh-CN" altLang="en-US" sz="2400" dirty="0">
                <a:latin typeface="Helvetica" pitchFamily="34" charset="0"/>
                <a:ea typeface="Cambria Math" panose="02040503050406030204" pitchFamily="-112" charset="0"/>
                <a:cs typeface="Arial" panose="020B0604020202020204" pitchFamily="34" charset="0"/>
              </a:endParaRPr>
            </a:p>
          </p:txBody>
        </p:sp>
      </p:grpSp>
      <p:sp>
        <p:nvSpPr>
          <p:cNvPr id="17" name="矩形 16"/>
          <p:cNvSpPr/>
          <p:nvPr/>
        </p:nvSpPr>
        <p:spPr>
          <a:xfrm>
            <a:off x="754436" y="4427643"/>
            <a:ext cx="7715304" cy="1200329"/>
          </a:xfrm>
          <a:prstGeom prst="rect">
            <a:avLst/>
          </a:prstGeom>
        </p:spPr>
        <p:txBody>
          <a:bodyPr wrap="square">
            <a:spAutoFit/>
          </a:bodyPr>
          <a:lstStyle/>
          <a:p>
            <a:r>
              <a:rPr lang="en-US" altLang="zh-CN" sz="2400" u="sng" dirty="0" smtClean="0">
                <a:latin typeface="Helvetica" pitchFamily="34" charset="0"/>
                <a:ea typeface="Cambria Math" panose="02040503050406030204" pitchFamily="-112" charset="0"/>
                <a:cs typeface="Arial" panose="020B0604020202020204" pitchFamily="34" charset="0"/>
              </a:rPr>
              <a:t>Soon</a:t>
            </a:r>
            <a:r>
              <a:rPr lang="en-US" altLang="zh-CN" sz="2400" dirty="0" smtClean="0">
                <a:latin typeface="Helvetica" pitchFamily="34" charset="0"/>
                <a:ea typeface="Cambria Math" panose="02040503050406030204" pitchFamily="-112" charset="0"/>
                <a:cs typeface="Arial" panose="020B0604020202020204" pitchFamily="34" charset="0"/>
              </a:rPr>
              <a:t>, Audrey was transformed from a malnourished immigrant to an internationally famous movie star. (Para. 6)</a:t>
            </a:r>
            <a:endParaRPr lang="zh-CN" altLang="en-US" sz="2400" dirty="0" smtClean="0">
              <a:latin typeface="Helvetica" pitchFamily="34" charset="0"/>
              <a:ea typeface="Cambria Math" panose="02040503050406030204" pitchFamily="-112" charset="0"/>
              <a:cs typeface="Arial" panose="020B0604020202020204" pitchFamily="34" charset="0"/>
            </a:endParaRPr>
          </a:p>
        </p:txBody>
      </p:sp>
      <p:cxnSp>
        <p:nvCxnSpPr>
          <p:cNvPr id="21" name="Straight Arrow Connector 20"/>
          <p:cNvCxnSpPr/>
          <p:nvPr/>
        </p:nvCxnSpPr>
        <p:spPr>
          <a:xfrm flipH="1">
            <a:off x="4612087" y="4100654"/>
            <a:ext cx="1" cy="334288"/>
          </a:xfrm>
          <a:prstGeom prst="straightConnector1">
            <a:avLst/>
          </a:prstGeom>
          <a:ln w="57150">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H="1">
            <a:off x="4612087" y="2869219"/>
            <a:ext cx="1" cy="334288"/>
          </a:xfrm>
          <a:prstGeom prst="straightConnector1">
            <a:avLst/>
          </a:prstGeom>
          <a:ln w="57150">
            <a:tailEnd type="arrow"/>
          </a:ln>
        </p:spPr>
        <p:style>
          <a:lnRef idx="3">
            <a:schemeClr val="accent6"/>
          </a:lnRef>
          <a:fillRef idx="0">
            <a:schemeClr val="accent6"/>
          </a:fillRef>
          <a:effectRef idx="2">
            <a:schemeClr val="accent6"/>
          </a:effectRef>
          <a:fontRef idx="minor">
            <a:schemeClr val="tx1"/>
          </a:fontRef>
        </p:style>
      </p:cxnSp>
      <p:grpSp>
        <p:nvGrpSpPr>
          <p:cNvPr id="14" name="组合 13"/>
          <p:cNvGrpSpPr/>
          <p:nvPr/>
        </p:nvGrpSpPr>
        <p:grpSpPr bwMode="auto">
          <a:xfrm>
            <a:off x="0" y="-3838"/>
            <a:ext cx="8637588" cy="1152526"/>
            <a:chOff x="319" y="-27383"/>
            <a:chExt cx="8637377" cy="1152127"/>
          </a:xfrm>
        </p:grpSpPr>
        <p:pic>
          <p:nvPicPr>
            <p:cNvPr id="2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hlinkClick r:id="rId2"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24" name="矩形 23"/>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9511" y="1180331"/>
            <a:ext cx="8784977" cy="527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03640" y="1857364"/>
            <a:ext cx="6552728" cy="4042132"/>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r>
              <a:rPr lang="en-US" altLang="zh-CN" sz="2400" dirty="0" smtClean="0"/>
              <a:t>In presenting details, be sure to include not only what happened but also how you or others felt about what was going on. For example, in describing Audrey’s success in the film domain in Paragraph 6, director Billy Wilder’s comments are used to indicate how she was admired by people.</a:t>
            </a:r>
            <a:endParaRPr lang="en-US" altLang="zh-CN" sz="2400" dirty="0" smtClean="0"/>
          </a:p>
          <a:p>
            <a:endParaRPr lang="en-US" altLang="zh-CN" sz="2400" dirty="0" smtClean="0"/>
          </a:p>
          <a:p>
            <a:r>
              <a:rPr lang="en-US" altLang="zh-CN" sz="2400" b="1" dirty="0" smtClean="0">
                <a:solidFill>
                  <a:srgbClr val="FF6600"/>
                </a:solidFill>
              </a:rPr>
              <a:t>Step 5: </a:t>
            </a:r>
            <a:r>
              <a:rPr lang="en-US" altLang="zh-CN" sz="2400" dirty="0" smtClean="0"/>
              <a:t>Revise and proofread the draft until you think the narrative is coherent and well developed.</a:t>
            </a:r>
            <a:endParaRPr lang="en-US" altLang="zh-CN" sz="2350" dirty="0" smtClean="0"/>
          </a:p>
        </p:txBody>
      </p:sp>
      <p:grpSp>
        <p:nvGrpSpPr>
          <p:cNvPr id="6" name="组合 5"/>
          <p:cNvGrpSpPr/>
          <p:nvPr/>
        </p:nvGrpSpPr>
        <p:grpSpPr bwMode="auto">
          <a:xfrm>
            <a:off x="0" y="-3838"/>
            <a:ext cx="8637588" cy="1152526"/>
            <a:chOff x="319" y="-27383"/>
            <a:chExt cx="8637377" cy="1152127"/>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0" name="矩形 9"/>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 name="矩形 6"/>
          <p:cNvSpPr/>
          <p:nvPr/>
        </p:nvSpPr>
        <p:spPr>
          <a:xfrm>
            <a:off x="349748" y="2857496"/>
            <a:ext cx="4942332" cy="1951496"/>
          </a:xfrm>
          <a:prstGeom prst="rect">
            <a:avLst/>
          </a:prstGeom>
        </p:spPr>
        <p:txBody>
          <a:bodyPr wrap="square">
            <a:spAutoFit/>
          </a:bodyPr>
          <a:lstStyle/>
          <a:p>
            <a:pPr algn="just">
              <a:lnSpc>
                <a:spcPct val="150000"/>
              </a:lnSpc>
            </a:pPr>
            <a:r>
              <a:rPr lang="en-US" altLang="zh-CN" sz="2600" b="1" dirty="0" smtClean="0">
                <a:latin typeface="Helvetica" pitchFamily="34" charset="0"/>
                <a:ea typeface="Cambria Math" panose="02040503050406030204" pitchFamily="-112" charset="0"/>
                <a:cs typeface="Arial" panose="020B0604020202020204" pitchFamily="34" charset="0"/>
              </a:rPr>
              <a:t>    </a:t>
            </a:r>
            <a:r>
              <a:rPr lang="en-US" altLang="zh-CN" sz="2800" b="1" dirty="0" smtClean="0">
                <a:latin typeface="Helvetica" pitchFamily="34" charset="0"/>
                <a:ea typeface="Cambria Math" panose="02040503050406030204" pitchFamily="-112" charset="0"/>
                <a:cs typeface="Arial" panose="020B0604020202020204" pitchFamily="34" charset="0"/>
              </a:rPr>
              <a:t>Read the sample essay and see how it develops in chronological order.</a:t>
            </a:r>
            <a:endParaRPr lang="zh-CN" altLang="en-US" sz="2800" b="1" dirty="0" smtClean="0">
              <a:latin typeface="Helvetica" pitchFamily="34" charset="0"/>
              <a:ea typeface="Cambria Math" panose="02040503050406030204" pitchFamily="-112" charset="0"/>
              <a:cs typeface="Arial" panose="020B0604020202020204" pitchFamily="34" charset="0"/>
            </a:endParaRPr>
          </a:p>
        </p:txBody>
      </p:sp>
      <p:grpSp>
        <p:nvGrpSpPr>
          <p:cNvPr id="6" name="组合 5"/>
          <p:cNvGrpSpPr/>
          <p:nvPr/>
        </p:nvGrpSpPr>
        <p:grpSpPr bwMode="auto">
          <a:xfrm>
            <a:off x="0" y="-3838"/>
            <a:ext cx="8637588" cy="1152526"/>
            <a:chOff x="319" y="-27383"/>
            <a:chExt cx="8637377" cy="11521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pic>
        <p:nvPicPr>
          <p:cNvPr id="14" name="Picture 2" descr="D:\已买图\物品\TWM1098134547_2000X3008.jpg"/>
          <p:cNvPicPr>
            <a:picLocks noChangeAspect="1" noChangeArrowheads="1"/>
          </p:cNvPicPr>
          <p:nvPr/>
        </p:nvPicPr>
        <p:blipFill>
          <a:blip r:embed="rId5"/>
          <a:srcRect/>
          <a:stretch>
            <a:fillRect/>
          </a:stretch>
        </p:blipFill>
        <p:spPr bwMode="auto">
          <a:xfrm>
            <a:off x="5438775" y="1285875"/>
            <a:ext cx="3705225"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98" t="13989"/>
          <a:stretch>
            <a:fillRect/>
          </a:stretch>
        </p:blipFill>
        <p:spPr bwMode="auto">
          <a:xfrm>
            <a:off x="859886" y="1412776"/>
            <a:ext cx="7709979"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428728" y="1772816"/>
            <a:ext cx="6715172"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a:lnSpc>
                <a:spcPct val="150000"/>
              </a:lnSpc>
            </a:pPr>
            <a:r>
              <a:rPr lang="en-US" altLang="zh-CN" dirty="0" smtClean="0">
                <a:solidFill>
                  <a:schemeClr val="tx1"/>
                </a:solidFill>
                <a:latin typeface="+mn-lt"/>
                <a:ea typeface="+mn-ea"/>
              </a:rPr>
              <a:t>Topic:</a:t>
            </a:r>
            <a:endParaRPr lang="en-US" altLang="zh-CN" dirty="0" smtClean="0">
              <a:solidFill>
                <a:schemeClr val="tx1"/>
              </a:solidFill>
              <a:latin typeface="+mn-lt"/>
              <a:ea typeface="+mn-ea"/>
            </a:endParaRPr>
          </a:p>
          <a:p>
            <a:pPr>
              <a:lnSpc>
                <a:spcPct val="150000"/>
              </a:lnSpc>
            </a:pPr>
            <a:r>
              <a:rPr lang="en-US" altLang="zh-CN" b="0" dirty="0" smtClean="0">
                <a:solidFill>
                  <a:schemeClr val="tx1"/>
                </a:solidFill>
                <a:latin typeface="+mn-lt"/>
                <a:ea typeface="+mn-ea"/>
              </a:rPr>
              <a:t>O. Henry: A great writer of short stories</a:t>
            </a:r>
            <a:endParaRPr lang="en-US" altLang="zh-CN" b="0" dirty="0" smtClean="0">
              <a:solidFill>
                <a:schemeClr val="tx1"/>
              </a:solidFill>
              <a:latin typeface="+mn-lt"/>
              <a:ea typeface="+mn-ea"/>
            </a:endParaRPr>
          </a:p>
          <a:p>
            <a:pPr>
              <a:lnSpc>
                <a:spcPct val="150000"/>
              </a:lnSpc>
            </a:pPr>
            <a:r>
              <a:rPr lang="en-US" altLang="zh-CN" dirty="0" smtClean="0">
                <a:solidFill>
                  <a:schemeClr val="tx1"/>
                </a:solidFill>
                <a:latin typeface="+mn-lt"/>
                <a:ea typeface="+mn-ea"/>
              </a:rPr>
              <a:t>Details might be organized in chronological</a:t>
            </a:r>
            <a:endParaRPr lang="en-US" altLang="zh-CN" dirty="0" smtClean="0">
              <a:solidFill>
                <a:schemeClr val="tx1"/>
              </a:solidFill>
              <a:latin typeface="+mn-lt"/>
              <a:ea typeface="+mn-ea"/>
            </a:endParaRPr>
          </a:p>
          <a:p>
            <a:r>
              <a:rPr lang="en-US" altLang="zh-CN" dirty="0" smtClean="0">
                <a:solidFill>
                  <a:schemeClr val="tx1"/>
                </a:solidFill>
                <a:latin typeface="+mn-lt"/>
                <a:ea typeface="+mn-ea"/>
              </a:rPr>
              <a:t>order:</a:t>
            </a:r>
            <a:endParaRPr lang="en-US" altLang="zh-CN" b="0" dirty="0" smtClean="0">
              <a:solidFill>
                <a:schemeClr val="tx1"/>
              </a:solidFill>
              <a:latin typeface="+mn-lt"/>
              <a:ea typeface="+mn-ea"/>
            </a:endParaRPr>
          </a:p>
          <a:p>
            <a:r>
              <a:rPr lang="en-US" altLang="zh-CN" b="0" dirty="0" smtClean="0">
                <a:solidFill>
                  <a:schemeClr val="tx1"/>
                </a:solidFill>
                <a:latin typeface="+mn-lt"/>
                <a:ea typeface="+mn-ea"/>
              </a:rPr>
              <a:t>• when he was born</a:t>
            </a:r>
            <a:endParaRPr lang="en-US" altLang="zh-CN" b="0" dirty="0" smtClean="0">
              <a:solidFill>
                <a:schemeClr val="tx1"/>
              </a:solidFill>
              <a:latin typeface="+mn-lt"/>
              <a:ea typeface="+mn-ea"/>
            </a:endParaRPr>
          </a:p>
          <a:p>
            <a:r>
              <a:rPr lang="en-US" altLang="zh-CN" b="0" dirty="0" smtClean="0">
                <a:solidFill>
                  <a:schemeClr val="tx1"/>
                </a:solidFill>
                <a:latin typeface="+mn-lt"/>
                <a:ea typeface="+mn-ea"/>
              </a:rPr>
              <a:t>• how he started writing short stories</a:t>
            </a:r>
            <a:endParaRPr lang="en-US" altLang="zh-CN" b="0" dirty="0" smtClean="0">
              <a:solidFill>
                <a:schemeClr val="tx1"/>
              </a:solidFill>
              <a:latin typeface="+mn-lt"/>
              <a:ea typeface="+mn-ea"/>
            </a:endParaRPr>
          </a:p>
          <a:p>
            <a:r>
              <a:rPr lang="en-US" altLang="zh-CN" b="0" dirty="0" smtClean="0">
                <a:solidFill>
                  <a:schemeClr val="tx1"/>
                </a:solidFill>
                <a:latin typeface="+mn-lt"/>
                <a:ea typeface="+mn-ea"/>
              </a:rPr>
              <a:t>• what he had achieved</a:t>
            </a:r>
            <a:endParaRPr lang="en-US" altLang="zh-CN" b="0" dirty="0" smtClean="0">
              <a:solidFill>
                <a:schemeClr val="tx1"/>
              </a:solidFill>
              <a:latin typeface="+mn-lt"/>
              <a:ea typeface="+mn-ea"/>
            </a:endParaRPr>
          </a:p>
          <a:p>
            <a:r>
              <a:rPr lang="en-US" altLang="zh-CN" b="0" dirty="0" smtClean="0">
                <a:solidFill>
                  <a:schemeClr val="tx1"/>
                </a:solidFill>
                <a:latin typeface="+mn-lt"/>
                <a:ea typeface="+mn-ea"/>
              </a:rPr>
              <a:t>• when he died</a:t>
            </a:r>
            <a:endParaRPr lang="zh-CN" altLang="en-US" b="0" dirty="0">
              <a:solidFill>
                <a:schemeClr val="tx1"/>
              </a:solidFill>
              <a:latin typeface="+mn-lt"/>
              <a:ea typeface="+mn-ea"/>
            </a:endParaRPr>
          </a:p>
        </p:txBody>
      </p:sp>
      <p:sp>
        <p:nvSpPr>
          <p:cNvPr id="8" name="右箭头 7">
            <a:hlinkClick r:id="" action="ppaction://hlinkshowjump?jump=nextslide"/>
          </p:cNvPr>
          <p:cNvSpPr/>
          <p:nvPr/>
        </p:nvSpPr>
        <p:spPr>
          <a:xfrm>
            <a:off x="5072066" y="602128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 name="组合 8"/>
          <p:cNvGrpSpPr/>
          <p:nvPr/>
        </p:nvGrpSpPr>
        <p:grpSpPr bwMode="auto">
          <a:xfrm>
            <a:off x="0" y="-3838"/>
            <a:ext cx="8637588" cy="1152526"/>
            <a:chOff x="319" y="-27383"/>
            <a:chExt cx="8637377" cy="1152127"/>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077" y="928670"/>
            <a:ext cx="8947517" cy="506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412776"/>
            <a:ext cx="6286544" cy="3844129"/>
          </a:xfrm>
          <a:prstGeom prst="rect">
            <a:avLst/>
          </a:prstGeom>
          <a:noFill/>
        </p:spPr>
        <p:txBody>
          <a:bodyPr wrap="square" rtlCol="0">
            <a:spAutoFit/>
          </a:bodyPr>
          <a:lstStyle/>
          <a:p>
            <a:pPr algn="just">
              <a:lnSpc>
                <a:spcPct val="130000"/>
              </a:lnSpc>
              <a:defRPr/>
            </a:pPr>
            <a:r>
              <a:rPr lang="en-US" altLang="zh-CN" sz="2600" b="1" dirty="0" smtClean="0">
                <a:solidFill>
                  <a:schemeClr val="accent6">
                    <a:lumMod val="75000"/>
                  </a:schemeClr>
                </a:solidFill>
                <a:latin typeface="Helvetica" pitchFamily="34" charset="0"/>
                <a:ea typeface="华文楷体" panose="02010600040101010101" pitchFamily="2" charset="-122"/>
                <a:cs typeface="Helvetica" pitchFamily="34" charset="0"/>
              </a:rPr>
              <a:t>Sample Essay</a:t>
            </a:r>
            <a:r>
              <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rPr>
              <a:t>: </a:t>
            </a:r>
            <a:endPar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endParaRPr>
          </a:p>
          <a:p>
            <a:pPr>
              <a:lnSpc>
                <a:spcPts val="2800"/>
              </a:lnSpc>
            </a:pPr>
            <a:r>
              <a:rPr lang="en-US" altLang="zh-CN" sz="2400" dirty="0" smtClean="0">
                <a:latin typeface="Helvetica" pitchFamily="34" charset="0"/>
                <a:ea typeface="Cambria Math" panose="02040503050406030204" pitchFamily="-112" charset="0"/>
                <a:cs typeface="Arial" panose="020B0604020202020204" pitchFamily="34" charset="0"/>
              </a:rPr>
              <a:t>   O. Henry is an American writer of short stories, best-known for his ironic plot twists and surprise endings.</a:t>
            </a:r>
            <a:endParaRPr lang="en-US" altLang="zh-CN" sz="2400" dirty="0" smtClean="0">
              <a:latin typeface="Helvetica" pitchFamily="34" charset="0"/>
              <a:ea typeface="Cambria Math" panose="02040503050406030204" pitchFamily="-112" charset="0"/>
              <a:cs typeface="Arial" panose="020B0604020202020204" pitchFamily="34" charset="0"/>
            </a:endParaRPr>
          </a:p>
          <a:p>
            <a:pPr>
              <a:lnSpc>
                <a:spcPts val="2800"/>
              </a:lnSpc>
            </a:pPr>
            <a:r>
              <a:rPr lang="en-US" altLang="zh-CN" sz="2400" dirty="0" smtClean="0">
                <a:latin typeface="Helvetica" pitchFamily="34" charset="0"/>
                <a:ea typeface="Cambria Math" panose="02040503050406030204" pitchFamily="-112" charset="0"/>
                <a:cs typeface="Arial" panose="020B0604020202020204" pitchFamily="34" charset="0"/>
              </a:rPr>
              <a:t>   He was born on September 11, 1862 in North Carolina, where he spent his childhood.</a:t>
            </a:r>
            <a:endParaRPr lang="en-US" altLang="zh-CN" sz="2400" dirty="0" smtClean="0">
              <a:latin typeface="Helvetica" pitchFamily="34" charset="0"/>
              <a:ea typeface="Cambria Math" panose="02040503050406030204" pitchFamily="-112" charset="0"/>
              <a:cs typeface="Arial" panose="020B0604020202020204" pitchFamily="34" charset="0"/>
            </a:endParaRPr>
          </a:p>
          <a:p>
            <a:pPr>
              <a:lnSpc>
                <a:spcPts val="2800"/>
              </a:lnSpc>
            </a:pPr>
            <a:r>
              <a:rPr lang="en-US" altLang="zh-CN" sz="2400" dirty="0" smtClean="0">
                <a:latin typeface="Helvetica" pitchFamily="34" charset="0"/>
                <a:ea typeface="Cambria Math" panose="02040503050406030204" pitchFamily="-112" charset="0"/>
                <a:cs typeface="Arial" panose="020B0604020202020204" pitchFamily="34" charset="0"/>
              </a:rPr>
              <a:t>   He went to Texas in 1882 and worked at various jobs and later as a teller, at an Austin bank (1891-1894) and as a newspaperman for the </a:t>
            </a:r>
            <a:r>
              <a:rPr lang="en-US" altLang="zh-CN" sz="2400" i="1" dirty="0" smtClean="0">
                <a:latin typeface="Helvetica" pitchFamily="34" charset="0"/>
                <a:ea typeface="Cambria Math" panose="02040503050406030204" pitchFamily="-112" charset="0"/>
                <a:cs typeface="Arial" panose="020B0604020202020204" pitchFamily="34" charset="0"/>
              </a:rPr>
              <a:t>Houston Post</a:t>
            </a:r>
            <a:r>
              <a:rPr lang="en-US" altLang="zh-CN" sz="2400" dirty="0" smtClean="0">
                <a:latin typeface="Helvetica" pitchFamily="34" charset="0"/>
                <a:ea typeface="Cambria Math" panose="02040503050406030204" pitchFamily="-112" charset="0"/>
                <a:cs typeface="Arial" panose="020B0604020202020204" pitchFamily="34" charset="0"/>
              </a:rPr>
              <a:t>.</a:t>
            </a:r>
            <a:endParaRPr lang="en-US" altLang="zh-CN" sz="2400" dirty="0" smtClean="0">
              <a:latin typeface="Helvetica" pitchFamily="34" charset="0"/>
              <a:ea typeface="Cambria Math" panose="02040503050406030204" pitchFamily="-112" charset="0"/>
              <a:cs typeface="Arial" panose="020B0604020202020204" pitchFamily="34" charset="0"/>
            </a:endParaRPr>
          </a:p>
        </p:txBody>
      </p:sp>
      <p:sp>
        <p:nvSpPr>
          <p:cNvPr id="8" name="右箭头 7">
            <a:hlinkClick r:id="" action="ppaction://hlinkshowjump?jump=nextslide"/>
          </p:cNvPr>
          <p:cNvSpPr/>
          <p:nvPr/>
        </p:nvSpPr>
        <p:spPr>
          <a:xfrm>
            <a:off x="6402400" y="599244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bwMode="auto">
          <a:xfrm>
            <a:off x="0" y="-3838"/>
            <a:ext cx="8637588" cy="1152526"/>
            <a:chOff x="319" y="-27383"/>
            <a:chExt cx="8637377" cy="1152127"/>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55576" y="1268760"/>
            <a:ext cx="8208912" cy="810478"/>
          </a:xfrm>
          <a:prstGeom prst="rect">
            <a:avLst/>
          </a:prstGeom>
          <a:noFill/>
        </p:spPr>
        <p:txBody>
          <a:bodyPr wrap="square" rtlCol="0">
            <a:spAutoFit/>
          </a:bodyPr>
          <a:lstStyle/>
          <a:p>
            <a:pPr marL="360680" indent="-360680" eaLnBrk="0" hangingPunct="0">
              <a:lnSpc>
                <a:spcPts val="2800"/>
              </a:lnSpc>
            </a:pPr>
            <a:r>
              <a:rPr lang="en-US" altLang="zh-CN" sz="2600" dirty="0" smtClean="0">
                <a:latin typeface="Helvetica" pitchFamily="34" charset="0"/>
                <a:ea typeface="Cambria Math" panose="02040503050406030204" pitchFamily="-112" charset="0"/>
                <a:cs typeface="Arial" panose="020B0604020202020204" pitchFamily="34" charset="0"/>
              </a:rPr>
              <a:t>2. Can you name some of the famous movies starred by Audrey? </a:t>
            </a:r>
            <a:endParaRPr lang="en-US" altLang="zh-CN" sz="2600" dirty="0" smtClean="0">
              <a:latin typeface="Helvetica" pitchFamily="34" charset="0"/>
              <a:ea typeface="Cambria Math" panose="02040503050406030204" pitchFamily="-112" charset="0"/>
              <a:cs typeface="Arial" panose="020B0604020202020204" pitchFamily="34" charset="0"/>
            </a:endParaRPr>
          </a:p>
        </p:txBody>
      </p:sp>
      <p:sp>
        <p:nvSpPr>
          <p:cNvPr id="27" name="TextBox 26"/>
          <p:cNvSpPr txBox="1"/>
          <p:nvPr/>
        </p:nvSpPr>
        <p:spPr>
          <a:xfrm>
            <a:off x="71834" y="5205166"/>
            <a:ext cx="2996804"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rPr>
              <a:t>Roman Holiday</a:t>
            </a:r>
            <a:r>
              <a:rPr lang="en-US" altLang="zh-CN" sz="2800" b="1" dirty="0" smtClean="0">
                <a:solidFill>
                  <a:srgbClr val="FF6600"/>
                </a:solidFill>
                <a:latin typeface="Helvetica" pitchFamily="34" charset="0"/>
              </a:rPr>
              <a:t>《</a:t>
            </a:r>
            <a:r>
              <a:rPr lang="zh-CN" altLang="en-US" sz="2800" b="1" dirty="0" smtClean="0">
                <a:solidFill>
                  <a:srgbClr val="FF6600"/>
                </a:solidFill>
                <a:latin typeface="Helvetica" pitchFamily="34" charset="0"/>
              </a:rPr>
              <a:t>罗马假日</a:t>
            </a:r>
            <a:r>
              <a:rPr lang="en-US" altLang="zh-CN" sz="2800" b="1" dirty="0" smtClean="0">
                <a:solidFill>
                  <a:srgbClr val="FF6600"/>
                </a:solidFill>
                <a:latin typeface="Helvetica" pitchFamily="34" charset="0"/>
              </a:rPr>
              <a:t>》</a:t>
            </a:r>
            <a:endParaRPr lang="en-US" altLang="zh-CN" sz="2800" b="1" dirty="0" smtClean="0">
              <a:solidFill>
                <a:srgbClr val="FF6600"/>
              </a:solidFill>
              <a:latin typeface="Helvetica" pitchFamily="34" charset="0"/>
            </a:endParaRPr>
          </a:p>
        </p:txBody>
      </p:sp>
      <p:pic>
        <p:nvPicPr>
          <p:cNvPr id="17" name="Picture 16" descr="14-1211151640223M.jpg"/>
          <p:cNvPicPr>
            <a:picLocks noChangeAspect="1"/>
          </p:cNvPicPr>
          <p:nvPr/>
        </p:nvPicPr>
        <p:blipFill>
          <a:blip r:embed="rId1" cstate="print"/>
          <a:stretch>
            <a:fillRect/>
          </a:stretch>
        </p:blipFill>
        <p:spPr>
          <a:xfrm>
            <a:off x="866370" y="2276872"/>
            <a:ext cx="1761414" cy="251630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descr="01183019.jpg"/>
          <p:cNvPicPr>
            <a:picLocks noChangeAspect="1"/>
          </p:cNvPicPr>
          <p:nvPr/>
        </p:nvPicPr>
        <p:blipFill>
          <a:blip r:embed="rId2" cstate="print"/>
          <a:srcRect r="12522"/>
          <a:stretch>
            <a:fillRect/>
          </a:stretch>
        </p:blipFill>
        <p:spPr>
          <a:xfrm>
            <a:off x="3525795" y="2276872"/>
            <a:ext cx="1847828" cy="251368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 name="TextBox 29"/>
          <p:cNvSpPr txBox="1"/>
          <p:nvPr/>
        </p:nvSpPr>
        <p:spPr>
          <a:xfrm>
            <a:off x="6741046" y="5205166"/>
            <a:ext cx="1875904"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cs typeface="Helvetica" pitchFamily="34" charset="0"/>
              </a:rPr>
              <a:t>Sabrina </a:t>
            </a:r>
            <a:r>
              <a:rPr lang="en-US" altLang="zh-CN" sz="2800" b="1" dirty="0" smtClean="0">
                <a:solidFill>
                  <a:srgbClr val="FF6600"/>
                </a:solidFill>
                <a:latin typeface="Helvetica" pitchFamily="34" charset="0"/>
                <a:cs typeface="Helvetica" pitchFamily="34" charset="0"/>
              </a:rPr>
              <a:t>《</a:t>
            </a:r>
            <a:r>
              <a:rPr lang="zh-CN" altLang="en-US" sz="2800" b="1" dirty="0" smtClean="0">
                <a:solidFill>
                  <a:srgbClr val="FF6600"/>
                </a:solidFill>
                <a:latin typeface="Helvetica" pitchFamily="34" charset="0"/>
                <a:cs typeface="Helvetica" pitchFamily="34" charset="0"/>
              </a:rPr>
              <a:t>龙凤配</a:t>
            </a:r>
            <a:r>
              <a:rPr lang="en-US" altLang="zh-CN" sz="2800" b="1" dirty="0" smtClean="0">
                <a:solidFill>
                  <a:srgbClr val="FF6600"/>
                </a:solidFill>
                <a:latin typeface="Helvetica" pitchFamily="34" charset="0"/>
                <a:cs typeface="Helvetica" pitchFamily="34" charset="0"/>
              </a:rPr>
              <a:t>》</a:t>
            </a:r>
            <a:endParaRPr lang="en-US" altLang="zh-CN" sz="2800" dirty="0" smtClean="0">
              <a:solidFill>
                <a:srgbClr val="FF6600"/>
              </a:solidFill>
              <a:latin typeface="Helvetica" pitchFamily="34" charset="0"/>
              <a:cs typeface="Helvetica" pitchFamily="34" charset="0"/>
            </a:endParaRPr>
          </a:p>
        </p:txBody>
      </p:sp>
      <p:sp>
        <p:nvSpPr>
          <p:cNvPr id="31" name="TextBox 30"/>
          <p:cNvSpPr txBox="1"/>
          <p:nvPr/>
        </p:nvSpPr>
        <p:spPr>
          <a:xfrm>
            <a:off x="2699792" y="5205166"/>
            <a:ext cx="4104456" cy="954107"/>
          </a:xfrm>
          <a:prstGeom prst="rect">
            <a:avLst/>
          </a:prstGeom>
          <a:noFill/>
        </p:spPr>
        <p:txBody>
          <a:bodyPr vert="horz" wrap="square" rtlCol="0">
            <a:spAutoFit/>
          </a:bodyPr>
          <a:lstStyle/>
          <a:p>
            <a:pPr algn="ctr">
              <a:spcAft>
                <a:spcPts val="1200"/>
              </a:spcAft>
              <a:buClr>
                <a:srgbClr val="0E9D80"/>
              </a:buClr>
            </a:pPr>
            <a:r>
              <a:rPr lang="en-US" altLang="zh-CN" sz="2800" b="1" i="1" dirty="0" smtClean="0">
                <a:solidFill>
                  <a:srgbClr val="FF6600"/>
                </a:solidFill>
                <a:latin typeface="Helvetica" pitchFamily="34" charset="0"/>
                <a:cs typeface="Helvetica" pitchFamily="34" charset="0"/>
              </a:rPr>
              <a:t>Breakfast at Tiffany’s</a:t>
            </a:r>
            <a:r>
              <a:rPr lang="en-US" altLang="zh-CN" sz="2800" b="1" dirty="0" smtClean="0">
                <a:solidFill>
                  <a:srgbClr val="FF6600"/>
                </a:solidFill>
                <a:latin typeface="Helvetica" pitchFamily="34" charset="0"/>
                <a:cs typeface="Helvetica" pitchFamily="34" charset="0"/>
              </a:rPr>
              <a:t>《</a:t>
            </a:r>
            <a:r>
              <a:rPr lang="zh-CN" altLang="en-US" sz="2800" b="1" dirty="0" smtClean="0">
                <a:solidFill>
                  <a:srgbClr val="FF6600"/>
                </a:solidFill>
                <a:latin typeface="Helvetica" pitchFamily="34" charset="0"/>
                <a:cs typeface="Helvetica" pitchFamily="34" charset="0"/>
              </a:rPr>
              <a:t>蒂芬尼的早餐</a:t>
            </a:r>
            <a:r>
              <a:rPr lang="en-US" altLang="zh-CN" sz="2800" b="1" dirty="0" smtClean="0">
                <a:solidFill>
                  <a:srgbClr val="FF6600"/>
                </a:solidFill>
                <a:latin typeface="Helvetica" pitchFamily="34" charset="0"/>
                <a:cs typeface="Helvetica" pitchFamily="34" charset="0"/>
              </a:rPr>
              <a:t>》</a:t>
            </a:r>
            <a:endParaRPr lang="en-US" altLang="zh-CN" sz="2600" dirty="0" smtClean="0">
              <a:solidFill>
                <a:srgbClr val="FF6600"/>
              </a:solidFill>
              <a:latin typeface="Helvetica" pitchFamily="34" charset="0"/>
              <a:cs typeface="Helvetica" pitchFamily="34" charset="0"/>
            </a:endParaRPr>
          </a:p>
        </p:txBody>
      </p:sp>
      <p:pic>
        <p:nvPicPr>
          <p:cNvPr id="33" name="Picture 32" descr="640px-Holden-Hepburn-Sabrina.jpg"/>
          <p:cNvPicPr>
            <a:picLocks noChangeAspect="1"/>
          </p:cNvPicPr>
          <p:nvPr/>
        </p:nvPicPr>
        <p:blipFill>
          <a:blip r:embed="rId3" cstate="print"/>
          <a:stretch>
            <a:fillRect/>
          </a:stretch>
        </p:blipFill>
        <p:spPr>
          <a:xfrm>
            <a:off x="6228184" y="2276872"/>
            <a:ext cx="1987882" cy="251630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右箭头 7">
            <a:hlinkClick r:id="" action="ppaction://hlinkshowjump?jump=nextslide"/>
          </p:cNvPr>
          <p:cNvSpPr/>
          <p:nvPr/>
        </p:nvSpPr>
        <p:spPr>
          <a:xfrm>
            <a:off x="6084168" y="615927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chemeClr val="tx1"/>
                  </a:solidFill>
                </a:ln>
                <a:solidFill>
                  <a:schemeClr val="tx1"/>
                </a:solidFill>
              </a:rPr>
              <a:t>For More</a:t>
            </a:r>
            <a:endParaRPr lang="zh-CN" altLang="en-US" dirty="0">
              <a:ln>
                <a:solidFill>
                  <a:schemeClr val="tx1"/>
                </a:solidFill>
              </a:ln>
              <a:solidFill>
                <a:schemeClr val="tx1"/>
              </a:solidFill>
            </a:endParaRPr>
          </a:p>
        </p:txBody>
      </p:sp>
      <p:sp>
        <p:nvSpPr>
          <p:cNvPr id="23" name="矩形 11"/>
          <p:cNvSpPr>
            <a:spLocks noChangeArrowheads="1"/>
          </p:cNvSpPr>
          <p:nvPr/>
        </p:nvSpPr>
        <p:spPr bwMode="auto">
          <a:xfrm>
            <a:off x="3428678" y="336256"/>
            <a:ext cx="3735610" cy="572464"/>
          </a:xfrm>
          <a:prstGeom prst="rect">
            <a:avLst/>
          </a:prstGeom>
          <a:noFill/>
          <a:ln w="9525">
            <a:noFill/>
            <a:miter lim="800000"/>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pic>
        <p:nvPicPr>
          <p:cNvPr id="24" name="Picture 9"/>
          <p:cNvPicPr>
            <a:picLocks noChangeAspect="1" noChangeArrowheads="1"/>
          </p:cNvPicPr>
          <p:nvPr/>
        </p:nvPicPr>
        <p:blipFill>
          <a:blip r:embed="rId4" cstate="print"/>
          <a:srcRect/>
          <a:stretch>
            <a:fillRect/>
          </a:stretch>
        </p:blipFill>
        <p:spPr bwMode="auto">
          <a:xfrm>
            <a:off x="1414" y="17679"/>
            <a:ext cx="3346450" cy="1035057"/>
          </a:xfrm>
          <a:prstGeom prst="rect">
            <a:avLst/>
          </a:prstGeom>
          <a:noFill/>
          <a:ln w="9525">
            <a:noFill/>
            <a:miter lim="800000"/>
            <a:headEnd/>
            <a:tailEnd/>
          </a:ln>
        </p:spPr>
      </p:pic>
      <p:sp>
        <p:nvSpPr>
          <p:cNvPr id="25" name="TextBox 24">
            <a:hlinkClick r:id="rId5" action="ppaction://hlinksldjump"/>
          </p:cNvPr>
          <p:cNvSpPr txBox="1"/>
          <p:nvPr/>
        </p:nvSpPr>
        <p:spPr>
          <a:xfrm>
            <a:off x="899592" y="333817"/>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blinds(horizontal)">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blinds(horizontal)">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519286"/>
            <a:ext cx="6731028" cy="4154984"/>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Helvetica" pitchFamily="34" charset="0"/>
                <a:ea typeface="华文楷体" panose="02010600040101010101" pitchFamily="2" charset="-122"/>
                <a:cs typeface="Helvetica" pitchFamily="34" charset="0"/>
              </a:rPr>
              <a:t>Sample Essay</a:t>
            </a:r>
            <a:r>
              <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rPr>
              <a:t>: </a:t>
            </a:r>
            <a:endPar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endParaRPr>
          </a:p>
          <a:p>
            <a:pPr algn="just">
              <a:lnSpc>
                <a:spcPts val="3000"/>
              </a:lnSpc>
            </a:pPr>
            <a:r>
              <a:rPr lang="en-US" altLang="zh-CN" sz="2400" dirty="0" smtClean="0">
                <a:latin typeface="Helvetica" pitchFamily="34" charset="0"/>
                <a:cs typeface="Helvetica" pitchFamily="34" charset="0"/>
              </a:rPr>
              <a:t>  In 1896 an unexplained shortage of money at the Austin bank was blamed on him. Although</a:t>
            </a:r>
            <a:endParaRPr lang="en-US" altLang="zh-CN" sz="2400" dirty="0" smtClean="0">
              <a:latin typeface="Helvetica" pitchFamily="34" charset="0"/>
              <a:cs typeface="Helvetica" pitchFamily="34" charset="0"/>
            </a:endParaRPr>
          </a:p>
          <a:p>
            <a:pPr>
              <a:lnSpc>
                <a:spcPts val="3000"/>
              </a:lnSpc>
            </a:pPr>
            <a:r>
              <a:rPr lang="en-US" altLang="zh-CN" sz="2400" dirty="0" smtClean="0">
                <a:latin typeface="Helvetica" pitchFamily="34" charset="0"/>
                <a:cs typeface="Helvetica" pitchFamily="34" charset="0"/>
              </a:rPr>
              <a:t>many people believed him innocent, he fled to Honduras, but returned to be with his wife, who was fatally ill. He eventually served three years in prison, where he first started writing short stories. He eventually served three years in prison, where he first started writing short stories.</a:t>
            </a:r>
            <a:endParaRPr lang="en-US" altLang="zh-CN" sz="2400" b="1" dirty="0">
              <a:solidFill>
                <a:srgbClr val="FF6600"/>
              </a:solidFill>
              <a:latin typeface="Helvetica" pitchFamily="34" charset="0"/>
              <a:ea typeface="Cambria Math" panose="02040503050406030204" pitchFamily="-112" charset="0"/>
              <a:cs typeface="Helvetica" pitchFamily="34" charset="0"/>
            </a:endParaRPr>
          </a:p>
        </p:txBody>
      </p:sp>
      <p:sp>
        <p:nvSpPr>
          <p:cNvPr id="8" name="右箭头 7">
            <a:hlinkClick r:id="" action="ppaction://hlinkshowjump?jump=nextslide"/>
          </p:cNvPr>
          <p:cNvSpPr/>
          <p:nvPr/>
        </p:nvSpPr>
        <p:spPr>
          <a:xfrm>
            <a:off x="6259524" y="599569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bwMode="auto">
          <a:xfrm>
            <a:off x="0" y="-3838"/>
            <a:ext cx="8637588" cy="1152526"/>
            <a:chOff x="319" y="-27383"/>
            <a:chExt cx="8637377" cy="1152127"/>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412776"/>
            <a:ext cx="6500858" cy="4341188"/>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Helvetica" pitchFamily="34" charset="0"/>
                <a:ea typeface="华文楷体" panose="02010600040101010101" pitchFamily="2" charset="-122"/>
                <a:cs typeface="Helvetica" pitchFamily="34" charset="0"/>
              </a:rPr>
              <a:t>Sample Essay</a:t>
            </a:r>
            <a:r>
              <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rPr>
              <a:t>: </a:t>
            </a:r>
            <a:endParaRPr lang="en-US" altLang="en-US" sz="2600" b="1" dirty="0" smtClean="0">
              <a:solidFill>
                <a:schemeClr val="accent6">
                  <a:lumMod val="75000"/>
                </a:schemeClr>
              </a:solidFill>
              <a:latin typeface="Helvetica" pitchFamily="34" charset="0"/>
              <a:ea typeface="华文楷体" panose="02010600040101010101" pitchFamily="2" charset="-122"/>
              <a:cs typeface="Helvetica" pitchFamily="34" charset="0"/>
            </a:endParaRPr>
          </a:p>
          <a:p>
            <a:pPr>
              <a:lnSpc>
                <a:spcPts val="2700"/>
              </a:lnSpc>
            </a:pPr>
            <a:r>
              <a:rPr lang="en-US" altLang="zh-CN" sz="2400" dirty="0" smtClean="0">
                <a:latin typeface="Helvetica" pitchFamily="34" charset="0"/>
                <a:cs typeface="Helvetica" pitchFamily="34" charset="0"/>
              </a:rPr>
              <a:t>    Upon his release he settled in New York City and became a highly successful and prolific contributor to various magazines. Although his stories have been criticized as shallow and contrived, O. Henry did catch the color and movement of the city and evidenced a genuine sympathy for ordinary people. His approximately 300 stories are collected in </a:t>
            </a:r>
            <a:r>
              <a:rPr lang="en-US" altLang="zh-CN" sz="2400" i="1" dirty="0" smtClean="0">
                <a:latin typeface="Helvetica" pitchFamily="34" charset="0"/>
                <a:cs typeface="Helvetica" pitchFamily="34" charset="0"/>
              </a:rPr>
              <a:t>Cabbages and Kings </a:t>
            </a:r>
            <a:r>
              <a:rPr lang="en-US" altLang="zh-CN" sz="2400" dirty="0" smtClean="0">
                <a:latin typeface="Helvetica" pitchFamily="34" charset="0"/>
                <a:cs typeface="Helvetica" pitchFamily="34" charset="0"/>
              </a:rPr>
              <a:t>(1904), </a:t>
            </a:r>
            <a:r>
              <a:rPr lang="en-US" altLang="zh-CN" sz="2400" i="1" dirty="0" smtClean="0">
                <a:latin typeface="Helvetica" pitchFamily="34" charset="0"/>
                <a:cs typeface="Helvetica" pitchFamily="34" charset="0"/>
              </a:rPr>
              <a:t>The Four Million </a:t>
            </a:r>
            <a:r>
              <a:rPr lang="en-US" altLang="zh-CN" sz="2400" dirty="0" smtClean="0">
                <a:latin typeface="Helvetica" pitchFamily="34" charset="0"/>
                <a:cs typeface="Helvetica" pitchFamily="34" charset="0"/>
              </a:rPr>
              <a:t>(1906)</a:t>
            </a:r>
            <a:r>
              <a:rPr lang="en-US" altLang="zh-CN" sz="2400" i="1" dirty="0" smtClean="0">
                <a:latin typeface="Helvetica" pitchFamily="34" charset="0"/>
                <a:cs typeface="Helvetica" pitchFamily="34" charset="0"/>
              </a:rPr>
              <a:t>, The Voice of the City </a:t>
            </a:r>
            <a:r>
              <a:rPr lang="en-US" altLang="zh-CN" sz="2400" dirty="0" smtClean="0">
                <a:latin typeface="Helvetica" pitchFamily="34" charset="0"/>
                <a:cs typeface="Helvetica" pitchFamily="34" charset="0"/>
              </a:rPr>
              <a:t>(1908)</a:t>
            </a:r>
            <a:r>
              <a:rPr lang="en-US" altLang="zh-CN" sz="2400" i="1" dirty="0" smtClean="0">
                <a:latin typeface="Helvetica" pitchFamily="34" charset="0"/>
                <a:cs typeface="Helvetica" pitchFamily="34" charset="0"/>
              </a:rPr>
              <a:t>, Options </a:t>
            </a:r>
            <a:r>
              <a:rPr lang="en-US" altLang="zh-CN" sz="2400" dirty="0" smtClean="0">
                <a:latin typeface="Helvetica" pitchFamily="34" charset="0"/>
                <a:cs typeface="Helvetica" pitchFamily="34" charset="0"/>
              </a:rPr>
              <a:t>(1909)</a:t>
            </a:r>
            <a:r>
              <a:rPr lang="en-US" altLang="zh-CN" sz="2400" i="1" dirty="0" smtClean="0">
                <a:latin typeface="Helvetica" pitchFamily="34" charset="0"/>
                <a:cs typeface="Helvetica" pitchFamily="34" charset="0"/>
              </a:rPr>
              <a:t>,</a:t>
            </a:r>
            <a:r>
              <a:rPr lang="en-US" altLang="zh-CN" sz="2400" dirty="0" smtClean="0">
                <a:latin typeface="Helvetica" pitchFamily="34" charset="0"/>
                <a:cs typeface="Helvetica" pitchFamily="34" charset="0"/>
              </a:rPr>
              <a:t> and others.</a:t>
            </a:r>
            <a:endParaRPr lang="en-US" altLang="zh-CN" sz="2400" dirty="0" smtClean="0">
              <a:latin typeface="Helvetica" pitchFamily="34" charset="0"/>
              <a:cs typeface="Helvetica" pitchFamily="34" charset="0"/>
            </a:endParaRPr>
          </a:p>
        </p:txBody>
      </p:sp>
      <p:sp>
        <p:nvSpPr>
          <p:cNvPr id="8" name="右箭头 7">
            <a:hlinkClick r:id="" action="ppaction://hlinkshowjump?jump=nextslide"/>
          </p:cNvPr>
          <p:cNvSpPr/>
          <p:nvPr/>
        </p:nvSpPr>
        <p:spPr>
          <a:xfrm>
            <a:off x="6100792" y="616530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 name="组合 9"/>
          <p:cNvGrpSpPr/>
          <p:nvPr/>
        </p:nvGrpSpPr>
        <p:grpSpPr bwMode="auto">
          <a:xfrm>
            <a:off x="0" y="-3838"/>
            <a:ext cx="8637588" cy="1152526"/>
            <a:chOff x="319" y="-27383"/>
            <a:chExt cx="8637377" cy="1152127"/>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3" name="矩形 12"/>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077" y="1360718"/>
            <a:ext cx="8947517" cy="466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2416820"/>
            <a:ext cx="6072230" cy="2308324"/>
          </a:xfrm>
          <a:prstGeom prst="rect">
            <a:avLst/>
          </a:prstGeom>
          <a:noFill/>
        </p:spPr>
        <p:txBody>
          <a:bodyPr wrap="square" rtlCol="0">
            <a:spAutoFit/>
          </a:bodyPr>
          <a:lstStyle/>
          <a:p>
            <a:pPr algn="just">
              <a:lnSpc>
                <a:spcPct val="150000"/>
              </a:lnSpc>
              <a:defRPr/>
            </a:pPr>
            <a:r>
              <a:rPr lang="en-US" altLang="zh-CN" sz="2400" b="1" dirty="0" smtClean="0">
                <a:solidFill>
                  <a:schemeClr val="accent6">
                    <a:lumMod val="75000"/>
                  </a:schemeClr>
                </a:solidFill>
                <a:latin typeface="Helvetica" pitchFamily="34" charset="0"/>
                <a:ea typeface="华文楷体" panose="02010600040101010101" pitchFamily="2" charset="-122"/>
                <a:cs typeface="Helvetica" pitchFamily="34" charset="0"/>
              </a:rPr>
              <a:t>Sample Essay</a:t>
            </a:r>
            <a:r>
              <a:rPr lang="en-US" altLang="en-US" sz="2400" b="1" dirty="0" smtClean="0">
                <a:solidFill>
                  <a:schemeClr val="accent6">
                    <a:lumMod val="75000"/>
                  </a:schemeClr>
                </a:solidFill>
                <a:latin typeface="Helvetica" pitchFamily="34" charset="0"/>
                <a:ea typeface="华文楷体" panose="02010600040101010101" pitchFamily="2" charset="-122"/>
                <a:cs typeface="Helvetica" pitchFamily="34" charset="0"/>
              </a:rPr>
              <a:t>: </a:t>
            </a:r>
            <a:endParaRPr lang="en-US" altLang="en-US" sz="2400" b="1" dirty="0" smtClean="0">
              <a:solidFill>
                <a:schemeClr val="accent6">
                  <a:lumMod val="75000"/>
                </a:schemeClr>
              </a:solidFill>
              <a:latin typeface="Helvetica" pitchFamily="34" charset="0"/>
              <a:ea typeface="华文楷体" panose="02010600040101010101" pitchFamily="2" charset="-122"/>
              <a:cs typeface="Helvetica" pitchFamily="34" charset="0"/>
            </a:endParaRPr>
          </a:p>
          <a:p>
            <a:pPr algn="just">
              <a:lnSpc>
                <a:spcPct val="150000"/>
              </a:lnSpc>
              <a:defRPr/>
            </a:pPr>
            <a:r>
              <a:rPr lang="en-US" altLang="zh-CN" sz="2400" dirty="0" smtClean="0">
                <a:latin typeface="Helvetica" pitchFamily="34" charset="0"/>
                <a:cs typeface="Helvetica" pitchFamily="34" charset="0"/>
              </a:rPr>
              <a:t>      He died on June 5, 1910 in New York City, at the age of 47, an alcoholic and virtually penniless.</a:t>
            </a:r>
            <a:endParaRPr lang="en-US" altLang="zh-CN" sz="2400" b="1" dirty="0">
              <a:solidFill>
                <a:srgbClr val="FF6600"/>
              </a:solidFill>
              <a:latin typeface="Helvetica" pitchFamily="34" charset="0"/>
              <a:ea typeface="Cambria Math" panose="02040503050406030204" pitchFamily="-112" charset="0"/>
              <a:cs typeface="Helvetica" pitchFamily="34" charset="0"/>
            </a:endParaRPr>
          </a:p>
        </p:txBody>
      </p:sp>
      <p:grpSp>
        <p:nvGrpSpPr>
          <p:cNvPr id="6" name="组合 5"/>
          <p:cNvGrpSpPr/>
          <p:nvPr/>
        </p:nvGrpSpPr>
        <p:grpSpPr bwMode="auto">
          <a:xfrm>
            <a:off x="0" y="-3838"/>
            <a:ext cx="8637588" cy="1152526"/>
            <a:chOff x="319" y="-27383"/>
            <a:chExt cx="8637377" cy="1152127"/>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已买图\物品\TWM1098134547_2000X3008.jpg"/>
          <p:cNvPicPr>
            <a:picLocks noChangeAspect="1" noChangeArrowheads="1"/>
          </p:cNvPicPr>
          <p:nvPr/>
        </p:nvPicPr>
        <p:blipFill>
          <a:blip r:embed="rId1"/>
          <a:srcRect/>
          <a:stretch>
            <a:fillRect/>
          </a:stretch>
        </p:blipFill>
        <p:spPr bwMode="auto">
          <a:xfrm>
            <a:off x="5438775" y="1285875"/>
            <a:ext cx="3705225" cy="5572125"/>
          </a:xfrm>
          <a:prstGeom prst="rect">
            <a:avLst/>
          </a:prstGeom>
          <a:noFill/>
          <a:ln w="9525">
            <a:noFill/>
            <a:miter lim="800000"/>
            <a:headEnd/>
            <a:tailEnd/>
          </a:ln>
        </p:spPr>
      </p:pic>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anose="02010609030101010101" pitchFamily="49" charset="-122"/>
              </a:rPr>
              <a:t>Writing practice</a:t>
            </a:r>
            <a:endParaRPr lang="zh-CN" altLang="en-US" sz="2600" b="1" dirty="0"/>
          </a:p>
        </p:txBody>
      </p:sp>
      <p:sp>
        <p:nvSpPr>
          <p:cNvPr id="25" name="Rectangle 1"/>
          <p:cNvSpPr>
            <a:spLocks noChangeArrowheads="1"/>
          </p:cNvSpPr>
          <p:nvPr/>
        </p:nvSpPr>
        <p:spPr bwMode="auto">
          <a:xfrm>
            <a:off x="428596" y="2801370"/>
            <a:ext cx="5295531" cy="2492990"/>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lang="en-US" altLang="zh-CN" sz="2600" b="1" dirty="0" smtClean="0">
                <a:latin typeface="Helvetica" pitchFamily="34" charset="0"/>
                <a:ea typeface="Cambria Math" panose="02040503050406030204" pitchFamily="-112" charset="0"/>
                <a:cs typeface="Arial" panose="020B0604020202020204" pitchFamily="34" charset="0"/>
              </a:rPr>
              <a:t>Directions: </a:t>
            </a:r>
            <a:r>
              <a:rPr lang="en-US" altLang="zh-CN" sz="2600" dirty="0" smtClean="0">
                <a:latin typeface="Helvetica" pitchFamily="34" charset="0"/>
                <a:ea typeface="Cambria Math" panose="02040503050406030204" pitchFamily="-112" charset="0"/>
                <a:cs typeface="Arial" panose="020B0604020202020204" pitchFamily="34" charset="0"/>
              </a:rPr>
              <a:t>Write an essay of no less than 200 words on one of the following topics. One topic has an outline that you can follow.</a:t>
            </a:r>
            <a:endParaRPr lang="en-US" altLang="zh-CN" sz="2600" dirty="0">
              <a:latin typeface="Helvetica" pitchFamily="34" charset="0"/>
              <a:ea typeface="Cambria Math" panose="02040503050406030204" pitchFamily="-112" charset="0"/>
              <a:cs typeface="Arial" panose="020B0604020202020204" pitchFamily="34" charset="0"/>
            </a:endParaRPr>
          </a:p>
        </p:txBody>
      </p:sp>
      <p:grpSp>
        <p:nvGrpSpPr>
          <p:cNvPr id="8" name="组合 7"/>
          <p:cNvGrpSpPr/>
          <p:nvPr/>
        </p:nvGrpSpPr>
        <p:grpSpPr bwMode="auto">
          <a:xfrm>
            <a:off x="0" y="-3838"/>
            <a:ext cx="8637588" cy="1152526"/>
            <a:chOff x="319" y="-27383"/>
            <a:chExt cx="8637377" cy="1152127"/>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164" y="2060848"/>
            <a:ext cx="7934276" cy="32403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10000"/>
              </a:lnSpc>
            </a:pPr>
            <a:r>
              <a:rPr lang="en-US" altLang="zh-CN" sz="2600" b="1" dirty="0" smtClean="0"/>
              <a:t>Topic:   </a:t>
            </a:r>
            <a:r>
              <a:rPr lang="en-US" altLang="zh-CN" sz="2600" dirty="0" smtClean="0"/>
              <a:t>A most influential movie director or movie maker</a:t>
            </a:r>
            <a:endParaRPr lang="en-US" altLang="zh-CN" sz="2600" dirty="0" smtClean="0"/>
          </a:p>
          <a:p>
            <a:pPr>
              <a:lnSpc>
                <a:spcPct val="110000"/>
              </a:lnSpc>
            </a:pPr>
            <a:r>
              <a:rPr lang="en-US" altLang="zh-CN" sz="2600" b="1" dirty="0" smtClean="0"/>
              <a:t>Details might be organized in chronological order:</a:t>
            </a:r>
            <a:endParaRPr lang="en-US" altLang="zh-CN" sz="2600" b="1" dirty="0" smtClean="0"/>
          </a:p>
          <a:p>
            <a:pPr>
              <a:lnSpc>
                <a:spcPct val="110000"/>
              </a:lnSpc>
            </a:pPr>
            <a:r>
              <a:rPr lang="en-US" altLang="zh-CN" sz="2600" dirty="0" smtClean="0"/>
              <a:t>• when he / she was born</a:t>
            </a:r>
            <a:endParaRPr lang="en-US" altLang="zh-CN" sz="2600" dirty="0" smtClean="0"/>
          </a:p>
          <a:p>
            <a:pPr>
              <a:lnSpc>
                <a:spcPct val="110000"/>
              </a:lnSpc>
            </a:pPr>
            <a:r>
              <a:rPr lang="en-US" altLang="zh-CN" sz="2600" dirty="0" smtClean="0"/>
              <a:t>• how and where he / she grew up</a:t>
            </a:r>
            <a:endParaRPr lang="en-US" altLang="zh-CN" sz="2600" dirty="0" smtClean="0"/>
          </a:p>
          <a:p>
            <a:pPr>
              <a:lnSpc>
                <a:spcPct val="110000"/>
              </a:lnSpc>
            </a:pPr>
            <a:r>
              <a:rPr lang="en-US" altLang="zh-CN" sz="2600" dirty="0" smtClean="0"/>
              <a:t>• what educational background he / she had</a:t>
            </a:r>
            <a:endParaRPr lang="en-US" altLang="zh-CN" sz="2600" dirty="0" smtClean="0"/>
          </a:p>
          <a:p>
            <a:pPr>
              <a:lnSpc>
                <a:spcPct val="110000"/>
              </a:lnSpc>
            </a:pPr>
            <a:r>
              <a:rPr lang="en-US" altLang="zh-CN" sz="2600" dirty="0" smtClean="0"/>
              <a:t>• how he / she started his / her career</a:t>
            </a:r>
            <a:endParaRPr lang="en-US" altLang="zh-CN" sz="2600" dirty="0" smtClean="0"/>
          </a:p>
          <a:p>
            <a:pPr>
              <a:lnSpc>
                <a:spcPct val="110000"/>
              </a:lnSpc>
            </a:pPr>
            <a:r>
              <a:rPr lang="en-US" altLang="zh-CN" sz="2600" dirty="0" smtClean="0"/>
              <a:t>• what he / she had achieved</a:t>
            </a:r>
            <a:endParaRPr lang="en-US" altLang="zh-CN" sz="2600" dirty="0" smtClean="0"/>
          </a:p>
        </p:txBody>
      </p:sp>
      <p:cxnSp>
        <p:nvCxnSpPr>
          <p:cNvPr id="14" name="直接连接符 13"/>
          <p:cNvCxnSpPr/>
          <p:nvPr/>
        </p:nvCxnSpPr>
        <p:spPr>
          <a:xfrm>
            <a:off x="598164" y="2571744"/>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98164" y="300037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8164" y="3429000"/>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98164" y="3857628"/>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8164" y="436351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8164" y="479715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bwMode="auto">
          <a:xfrm>
            <a:off x="0" y="-3838"/>
            <a:ext cx="8637588" cy="1152526"/>
            <a:chOff x="319" y="-27383"/>
            <a:chExt cx="8637377" cy="1152127"/>
          </a:xfrm>
        </p:grpSpPr>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hlinkClick r:id="rId2"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21" name="矩形 20"/>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31640" y="1556792"/>
            <a:ext cx="6480720" cy="237227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426448" y="1628800"/>
            <a:ext cx="6385912" cy="2585323"/>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anose="02040503050406030204" pitchFamily="-112" charset="0"/>
                <a:cs typeface="Arial" panose="020B0604020202020204" pitchFamily="34" charset="0"/>
              </a:defRPr>
            </a:lvl1pPr>
          </a:lstStyle>
          <a:p>
            <a:pPr>
              <a:lnSpc>
                <a:spcPct val="150000"/>
              </a:lnSpc>
            </a:pPr>
            <a:r>
              <a:rPr lang="en-US" altLang="zh-CN" sz="2800" b="1" dirty="0" smtClean="0">
                <a:solidFill>
                  <a:srgbClr val="FF6600"/>
                </a:solidFill>
              </a:rPr>
              <a:t>More topics:</a:t>
            </a:r>
            <a:endParaRPr lang="en-US" altLang="zh-CN" sz="2800" dirty="0" smtClean="0"/>
          </a:p>
          <a:p>
            <a:pPr marL="266700" indent="-266700">
              <a:lnSpc>
                <a:spcPct val="150000"/>
              </a:lnSpc>
            </a:pPr>
            <a:r>
              <a:rPr lang="en-US" altLang="zh-CN" sz="2600" dirty="0" smtClean="0"/>
              <a:t>• A man / woman who changed the world</a:t>
            </a:r>
            <a:endParaRPr lang="en-US" altLang="zh-CN" sz="2600" dirty="0" smtClean="0"/>
          </a:p>
          <a:p>
            <a:pPr marL="266700" indent="-266700">
              <a:lnSpc>
                <a:spcPct val="150000"/>
              </a:lnSpc>
            </a:pPr>
            <a:r>
              <a:rPr lang="en-US" altLang="zh-CN" sz="2600" dirty="0" smtClean="0"/>
              <a:t>• A great sportsman / sportswoman</a:t>
            </a:r>
            <a:endParaRPr lang="en-US" altLang="zh-CN" sz="2600" dirty="0" smtClean="0"/>
          </a:p>
          <a:p>
            <a:pPr>
              <a:lnSpc>
                <a:spcPct val="150000"/>
              </a:lnSpc>
            </a:pPr>
            <a:endParaRPr lang="en-US" altLang="zh-CN" sz="2800" dirty="0"/>
          </a:p>
        </p:txBody>
      </p:sp>
      <p:grpSp>
        <p:nvGrpSpPr>
          <p:cNvPr id="9" name="组合 8"/>
          <p:cNvGrpSpPr/>
          <p:nvPr/>
        </p:nvGrpSpPr>
        <p:grpSpPr bwMode="auto">
          <a:xfrm>
            <a:off x="0" y="-3838"/>
            <a:ext cx="8637588" cy="1152526"/>
            <a:chOff x="319" y="-27383"/>
            <a:chExt cx="8637377" cy="1152127"/>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hlinkClick r:id="rId2"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5" name="矩形 14"/>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Essay writing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pic>
        <p:nvPicPr>
          <p:cNvPr id="16"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pic>
        <p:nvPicPr>
          <p:cNvPr id="13"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已买图\物品\TWM1098134547_2000X3008.jpg"/>
          <p:cNvPicPr>
            <a:picLocks noChangeAspect="1" noChangeArrowheads="1"/>
          </p:cNvPicPr>
          <p:nvPr/>
        </p:nvPicPr>
        <p:blipFill>
          <a:blip r:embed="rId1"/>
          <a:srcRect/>
          <a:stretch>
            <a:fillRect/>
          </a:stretch>
        </p:blipFill>
        <p:spPr bwMode="auto">
          <a:xfrm>
            <a:off x="5438775" y="1285875"/>
            <a:ext cx="3705225" cy="5572125"/>
          </a:xfrm>
          <a:prstGeom prst="rect">
            <a:avLst/>
          </a:prstGeom>
          <a:noFill/>
          <a:ln w="9525">
            <a:noFill/>
            <a:miter lim="800000"/>
            <a:headEnd/>
            <a:tailEnd/>
          </a:ln>
        </p:spPr>
      </p:pic>
      <p:sp>
        <p:nvSpPr>
          <p:cNvPr id="9" name="Rectangle 1"/>
          <p:cNvSpPr>
            <a:spLocks noChangeArrowheads="1"/>
          </p:cNvSpPr>
          <p:nvPr/>
        </p:nvSpPr>
        <p:spPr bwMode="auto">
          <a:xfrm>
            <a:off x="251519" y="2435986"/>
            <a:ext cx="5256585" cy="2123658"/>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lnSpc>
                <a:spcPct val="150000"/>
              </a:lnSpc>
              <a:defRPr/>
            </a:pPr>
            <a:r>
              <a:rPr kumimoji="1" lang="en-US" altLang="zh-CN" sz="3200" b="1" dirty="0" smtClean="0">
                <a:solidFill>
                  <a:srgbClr val="C00000"/>
                </a:solidFill>
                <a:latin typeface="华文彩云" panose="02010800040101010101" pitchFamily="2" charset="-122"/>
                <a:ea typeface="华文彩云" panose="02010800040101010101" pitchFamily="2" charset="-122"/>
              </a:rPr>
              <a:t>T</a:t>
            </a:r>
            <a:r>
              <a:rPr kumimoji="1" lang="en-US" altLang="zh-CN" sz="2800" b="1" dirty="0" smtClean="0">
                <a:latin typeface="Helvetica" pitchFamily="34" charset="0"/>
                <a:cs typeface="Helvetica" pitchFamily="34" charset="0"/>
              </a:rPr>
              <a:t>ell the life story of a celebrity or the person you are familiar with.</a:t>
            </a:r>
            <a:endParaRPr lang="en-US" altLang="zh-CN" sz="2800" b="1" dirty="0">
              <a:solidFill>
                <a:srgbClr val="0070C0"/>
              </a:solidFill>
              <a:latin typeface="Helvetica" pitchFamily="34" charset="0"/>
              <a:ea typeface="宋体" panose="02010600030101010101" pitchFamily="2" charset="-122"/>
              <a:cs typeface="Helvetica" pitchFamily="34" charset="0"/>
            </a:endParaRPr>
          </a:p>
        </p:txBody>
      </p:sp>
      <p:grpSp>
        <p:nvGrpSpPr>
          <p:cNvPr id="6" name="组合 6"/>
          <p:cNvGrpSpPr/>
          <p:nvPr/>
        </p:nvGrpSpPr>
        <p:grpSpPr bwMode="auto">
          <a:xfrm>
            <a:off x="0" y="-2074"/>
            <a:ext cx="8964613" cy="1152526"/>
            <a:chOff x="318" y="-27383"/>
            <a:chExt cx="8964170" cy="1152127"/>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3"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1" name="矩形 10"/>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Story telling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92540" y="2276872"/>
            <a:ext cx="7108484" cy="2893100"/>
          </a:xfrm>
          <a:prstGeom prst="rect">
            <a:avLst/>
          </a:prstGeom>
        </p:spPr>
        <p:txBody>
          <a:bodyPr wrap="square">
            <a:spAutoFit/>
          </a:bodyPr>
          <a:lstStyle/>
          <a:p>
            <a:pPr marL="120650" indent="-120650" algn="just">
              <a:lnSpc>
                <a:spcPct val="200000"/>
              </a:lnSpc>
              <a:defRPr/>
            </a:pPr>
            <a:r>
              <a:rPr lang="en-US" altLang="zh-CN" sz="2800" b="1" dirty="0" smtClean="0">
                <a:solidFill>
                  <a:srgbClr val="FF6600"/>
                </a:solidFill>
                <a:latin typeface="Helvetica"/>
              </a:rPr>
              <a:t>Part I. General introduction</a:t>
            </a:r>
            <a:endParaRPr lang="zh-CN" altLang="en-US" sz="2800" b="1" dirty="0" smtClean="0">
              <a:solidFill>
                <a:srgbClr val="FF6600"/>
              </a:solidFill>
              <a:latin typeface="Helvetica"/>
            </a:endParaRPr>
          </a:p>
          <a:p>
            <a:pPr marL="120650" indent="-120650">
              <a:lnSpc>
                <a:spcPct val="150000"/>
              </a:lnSpc>
              <a:defRPr/>
            </a:pPr>
            <a:r>
              <a:rPr lang="en-US" altLang="zh-CN" sz="2800" dirty="0" smtClean="0">
                <a:latin typeface="Helvetica"/>
              </a:rPr>
              <a:t>1. Who he is; </a:t>
            </a:r>
            <a:endParaRPr lang="en-US" altLang="zh-CN" sz="2800" dirty="0" smtClean="0">
              <a:latin typeface="Helvetica"/>
            </a:endParaRPr>
          </a:p>
          <a:p>
            <a:pPr marL="120650" indent="-120650">
              <a:lnSpc>
                <a:spcPct val="150000"/>
              </a:lnSpc>
              <a:defRPr/>
            </a:pPr>
            <a:r>
              <a:rPr lang="en-US" altLang="zh-CN" sz="2800" dirty="0" smtClean="0">
                <a:latin typeface="Helvetica"/>
              </a:rPr>
              <a:t>2. Why you want to tell his/her story;</a:t>
            </a:r>
            <a:endParaRPr lang="en-US" altLang="zh-CN" sz="2800" dirty="0" smtClean="0">
              <a:latin typeface="Helvetica"/>
            </a:endParaRPr>
          </a:p>
          <a:p>
            <a:pPr marL="120650" indent="-120650">
              <a:lnSpc>
                <a:spcPct val="150000"/>
              </a:lnSpc>
              <a:defRPr/>
            </a:pPr>
            <a:r>
              <a:rPr lang="en-US" altLang="zh-CN" sz="2800" dirty="0" smtClean="0">
                <a:latin typeface="Helvetica"/>
              </a:rPr>
              <a:t>3. Your general impression about him/her.</a:t>
            </a:r>
            <a:endParaRPr lang="zh-CN" altLang="en-US" sz="2800" dirty="0">
              <a:latin typeface="Helvetica"/>
            </a:endParaRPr>
          </a:p>
        </p:txBody>
      </p:sp>
      <p:sp>
        <p:nvSpPr>
          <p:cNvPr id="18" name="圆角矩形 1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5" name="Picture 2" descr="E:\新视野\400_F_63459409_WrqNQgC3su8SnXaNEvGVxZu46Q44OFck.jpg"/>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68" r="21032" b="2701"/>
          <a:stretch>
            <a:fillRect/>
          </a:stretch>
        </p:blipFill>
        <p:spPr bwMode="auto">
          <a:xfrm>
            <a:off x="7664775" y="4273521"/>
            <a:ext cx="1115615" cy="172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p:cNvSpPr>
            <a:spLocks noChangeArrowheads="1"/>
          </p:cNvSpPr>
          <p:nvPr/>
        </p:nvSpPr>
        <p:spPr bwMode="auto">
          <a:xfrm>
            <a:off x="535350" y="1364921"/>
            <a:ext cx="6608418" cy="492443"/>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grpSp>
        <p:nvGrpSpPr>
          <p:cNvPr id="11" name="组合 6"/>
          <p:cNvGrpSpPr/>
          <p:nvPr/>
        </p:nvGrpSpPr>
        <p:grpSpPr bwMode="auto">
          <a:xfrm>
            <a:off x="0" y="-2074"/>
            <a:ext cx="8964613" cy="1152526"/>
            <a:chOff x="318" y="-27383"/>
            <a:chExt cx="8964170" cy="1152127"/>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hlinkClick r:id="rId3"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4" name="矩形 13"/>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Story telling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6608418" cy="492443"/>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grpSp>
        <p:nvGrpSpPr>
          <p:cNvPr id="18" name="组合 17"/>
          <p:cNvGrpSpPr/>
          <p:nvPr/>
        </p:nvGrpSpPr>
        <p:grpSpPr>
          <a:xfrm>
            <a:off x="196483" y="2071678"/>
            <a:ext cx="8590359" cy="4218020"/>
            <a:chOff x="196483" y="2071678"/>
            <a:chExt cx="8590359" cy="4108483"/>
          </a:xfrm>
        </p:grpSpPr>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E:\新视野\400_F_63459409_WrqNQgC3su8SnXaNEvGVxZu46Q44OFck.jpg"/>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68" r="21032" b="2701"/>
            <a:stretch>
              <a:fillRect/>
            </a:stretch>
          </p:blipFill>
          <p:spPr bwMode="auto">
            <a:xfrm>
              <a:off x="7314037" y="4457175"/>
              <a:ext cx="1115615" cy="172298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矩形 21"/>
          <p:cNvSpPr/>
          <p:nvPr/>
        </p:nvSpPr>
        <p:spPr>
          <a:xfrm>
            <a:off x="500034" y="2165768"/>
            <a:ext cx="7812304" cy="4044184"/>
          </a:xfrm>
          <a:prstGeom prst="rect">
            <a:avLst/>
          </a:prstGeom>
        </p:spPr>
        <p:txBody>
          <a:bodyPr wrap="square">
            <a:spAutoFit/>
          </a:bodyPr>
          <a:lstStyle/>
          <a:p>
            <a:pPr marL="120650" indent="-120650" algn="just">
              <a:lnSpc>
                <a:spcPct val="120000"/>
              </a:lnSpc>
              <a:defRPr/>
            </a:pPr>
            <a:r>
              <a:rPr lang="en-US" altLang="zh-CN" sz="2800" b="1" dirty="0" smtClean="0">
                <a:solidFill>
                  <a:srgbClr val="FF6600"/>
                </a:solidFill>
                <a:latin typeface="Helvetica"/>
              </a:rPr>
              <a:t>Part II. His / Her life story </a:t>
            </a:r>
            <a:endParaRPr lang="en-US" altLang="zh-CN" sz="2800" b="1" dirty="0" smtClean="0">
              <a:solidFill>
                <a:srgbClr val="FF6600"/>
              </a:solidFill>
              <a:latin typeface="Helvetica"/>
            </a:endParaRPr>
          </a:p>
          <a:p>
            <a:pPr marL="514350" indent="-514350" algn="just">
              <a:lnSpc>
                <a:spcPct val="120000"/>
              </a:lnSpc>
              <a:buAutoNum type="arabicPeriod"/>
              <a:defRPr/>
            </a:pPr>
            <a:r>
              <a:rPr lang="en-US" altLang="zh-CN" sz="2600" dirty="0" smtClean="0">
                <a:latin typeface="Helvetica"/>
              </a:rPr>
              <a:t>When he / she was born</a:t>
            </a:r>
            <a:endParaRPr lang="en-US" altLang="zh-CN" sz="2600" dirty="0" smtClean="0">
              <a:latin typeface="Helvetica"/>
            </a:endParaRPr>
          </a:p>
          <a:p>
            <a:pPr marL="514350" indent="-514350" algn="just">
              <a:lnSpc>
                <a:spcPct val="120000"/>
              </a:lnSpc>
              <a:buAutoNum type="arabicPeriod"/>
              <a:defRPr/>
            </a:pPr>
            <a:r>
              <a:rPr lang="en-US" altLang="zh-CN" sz="2600" dirty="0" smtClean="0">
                <a:latin typeface="Helvetica"/>
              </a:rPr>
              <a:t>How and where he / she grew up</a:t>
            </a:r>
            <a:endParaRPr lang="en-US" altLang="zh-CN" sz="2600" dirty="0" smtClean="0">
              <a:latin typeface="Helvetica"/>
            </a:endParaRPr>
          </a:p>
          <a:p>
            <a:pPr marL="514350" indent="-514350" algn="just">
              <a:lnSpc>
                <a:spcPct val="120000"/>
              </a:lnSpc>
              <a:buAutoNum type="arabicPeriod"/>
              <a:defRPr/>
            </a:pPr>
            <a:r>
              <a:rPr lang="en-US" altLang="zh-CN" sz="2600" dirty="0" smtClean="0">
                <a:latin typeface="Helvetica"/>
              </a:rPr>
              <a:t>What educational background he / she had</a:t>
            </a:r>
            <a:endParaRPr lang="en-US" altLang="zh-CN" sz="2600" dirty="0" smtClean="0">
              <a:latin typeface="Helvetica"/>
            </a:endParaRPr>
          </a:p>
          <a:p>
            <a:pPr marL="514350" indent="-514350" algn="just">
              <a:lnSpc>
                <a:spcPct val="120000"/>
              </a:lnSpc>
              <a:buAutoNum type="arabicPeriod"/>
              <a:defRPr/>
            </a:pPr>
            <a:r>
              <a:rPr lang="en-US" altLang="zh-CN" sz="2600" dirty="0" smtClean="0">
                <a:latin typeface="Helvetica"/>
              </a:rPr>
              <a:t>How he / she started his / her career</a:t>
            </a:r>
            <a:endParaRPr lang="en-US" altLang="zh-CN" sz="2600" dirty="0" smtClean="0">
              <a:latin typeface="Helvetica"/>
            </a:endParaRPr>
          </a:p>
          <a:p>
            <a:pPr marL="514350" indent="-514350" algn="just">
              <a:lnSpc>
                <a:spcPct val="120000"/>
              </a:lnSpc>
              <a:buAutoNum type="arabicPeriod"/>
              <a:defRPr/>
            </a:pPr>
            <a:r>
              <a:rPr lang="en-US" altLang="zh-CN" sz="2600" dirty="0" smtClean="0">
                <a:latin typeface="Helvetica"/>
              </a:rPr>
              <a:t>What he / she had achieved</a:t>
            </a:r>
            <a:endParaRPr lang="en-US" altLang="zh-CN" sz="2600" dirty="0" smtClean="0">
              <a:latin typeface="Helvetica"/>
            </a:endParaRPr>
          </a:p>
          <a:p>
            <a:pPr marL="514350" indent="-514350" algn="just">
              <a:lnSpc>
                <a:spcPct val="120000"/>
              </a:lnSpc>
              <a:defRPr/>
            </a:pPr>
            <a:r>
              <a:rPr lang="en-US" altLang="zh-CN" sz="2800" b="1" dirty="0" smtClean="0">
                <a:solidFill>
                  <a:srgbClr val="FF6600"/>
                </a:solidFill>
                <a:latin typeface="Helvetica"/>
              </a:rPr>
              <a:t>Part III. Conclusion</a:t>
            </a:r>
            <a:endParaRPr lang="en-US" altLang="zh-CN" sz="2800" b="1" dirty="0" smtClean="0">
              <a:solidFill>
                <a:srgbClr val="FF6600"/>
              </a:solidFill>
              <a:latin typeface="Helvetica"/>
            </a:endParaRPr>
          </a:p>
          <a:p>
            <a:pPr marL="514350" indent="-514350" algn="just">
              <a:lnSpc>
                <a:spcPct val="120000"/>
              </a:lnSpc>
              <a:defRPr/>
            </a:pPr>
            <a:r>
              <a:rPr lang="en-US" altLang="zh-CN" sz="2600" dirty="0" smtClean="0">
                <a:latin typeface="Helvetica"/>
              </a:rPr>
              <a:t>How people evaluate him / her</a:t>
            </a:r>
            <a:endParaRPr lang="zh-CN" altLang="en-US" sz="2600" dirty="0">
              <a:latin typeface="Helvetica"/>
            </a:endParaRPr>
          </a:p>
        </p:txBody>
      </p:sp>
      <p:sp>
        <p:nvSpPr>
          <p:cNvPr id="19" name="右箭头 18">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1" name="组合 6"/>
          <p:cNvGrpSpPr/>
          <p:nvPr/>
        </p:nvGrpSpPr>
        <p:grpSpPr bwMode="auto">
          <a:xfrm>
            <a:off x="0" y="-2074"/>
            <a:ext cx="8964613" cy="1152526"/>
            <a:chOff x="318" y="-27383"/>
            <a:chExt cx="8964170" cy="1152127"/>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a:hlinkClick r:id="rId3"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5" name="矩形 14"/>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Story telling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7037046" cy="492443"/>
          </a:xfrm>
          <a:prstGeom prst="rect">
            <a:avLst/>
          </a:prstGeom>
          <a:noFill/>
          <a:ln w="9525">
            <a:noFill/>
            <a:miter lim="800000"/>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kern="0" dirty="0" smtClean="0">
                <a:solidFill>
                  <a:schemeClr val="accent6">
                    <a:lumMod val="50000"/>
                  </a:schemeClr>
                </a:solidFill>
                <a:latin typeface="Helvetica"/>
              </a:rPr>
              <a:t>You may adopt the following expressions.</a:t>
            </a:r>
            <a:endParaRPr kumimoji="1" lang="zh-CN" altLang="en-US" sz="2600" b="1" kern="0" dirty="0" smtClean="0">
              <a:solidFill>
                <a:schemeClr val="accent6">
                  <a:lumMod val="50000"/>
                </a:schemeClr>
              </a:solidFill>
              <a:latin typeface="Helvetica"/>
            </a:endParaRPr>
          </a:p>
        </p:txBody>
      </p:sp>
      <p:sp>
        <p:nvSpPr>
          <p:cNvPr id="22" name="矩形 21"/>
          <p:cNvSpPr/>
          <p:nvPr/>
        </p:nvSpPr>
        <p:spPr>
          <a:xfrm>
            <a:off x="899592" y="2154336"/>
            <a:ext cx="7418992" cy="4154984"/>
          </a:xfrm>
          <a:prstGeom prst="rect">
            <a:avLst/>
          </a:prstGeom>
        </p:spPr>
        <p:txBody>
          <a:bodyPr wrap="square">
            <a:spAutoFit/>
          </a:bodyPr>
          <a:lstStyle/>
          <a:p>
            <a:pPr marL="342900" indent="-342900">
              <a:buFont typeface="Arial" panose="020B0604020202020204" pitchFamily="34" charset="0"/>
              <a:buChar char="•"/>
              <a:defRPr/>
            </a:pPr>
            <a:r>
              <a:rPr lang="en-US" altLang="zh-CN" sz="2400" dirty="0" smtClean="0">
                <a:latin typeface="Helvetica"/>
              </a:rPr>
              <a:t>thrill … with…</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confront life’s horrors and fragility</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be afflicted by the desperate reality</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transcend the challenges</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transform from… to…</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feel a deep sense of responsibility</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lifelong passion for …</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embark on</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raise world awareness of…</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lead by example</a:t>
            </a:r>
            <a:endParaRPr lang="en-US" altLang="zh-CN" sz="2400" dirty="0" smtClean="0">
              <a:latin typeface="Helvetica"/>
            </a:endParaRPr>
          </a:p>
          <a:p>
            <a:pPr marL="342900" indent="-342900">
              <a:buFont typeface="Arial" panose="020B0604020202020204" pitchFamily="34" charset="0"/>
              <a:buChar char="•"/>
              <a:defRPr/>
            </a:pPr>
            <a:r>
              <a:rPr lang="en-US" altLang="zh-CN" sz="2400" dirty="0" smtClean="0">
                <a:latin typeface="Helvetica"/>
              </a:rPr>
              <a:t>be stricken by</a:t>
            </a:r>
            <a:endParaRPr lang="en-US" altLang="zh-CN" sz="2400" dirty="0" smtClean="0">
              <a:latin typeface="Helvetica"/>
            </a:endParaRPr>
          </a:p>
        </p:txBody>
      </p:sp>
      <p:sp>
        <p:nvSpPr>
          <p:cNvPr id="17" name="圆角矩形 16"/>
          <p:cNvSpPr/>
          <p:nvPr/>
        </p:nvSpPr>
        <p:spPr>
          <a:xfrm>
            <a:off x="535350" y="2071678"/>
            <a:ext cx="7997090" cy="433944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a:hlinkClick r:id="rId1" action="ppaction://hlinksldjump"/>
          </p:cNvPr>
          <p:cNvPicPr>
            <a:picLocks noChangeAspect="1" noChangeArrowheads="1"/>
          </p:cNvPicPr>
          <p:nvPr/>
        </p:nvPicPr>
        <p:blipFill>
          <a:blip r:embed="rId2"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68" r="21032" b="2701"/>
          <a:stretch>
            <a:fillRect/>
          </a:stretch>
        </p:blipFill>
        <p:spPr bwMode="auto">
          <a:xfrm>
            <a:off x="6159596" y="2852936"/>
            <a:ext cx="1841428" cy="28439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6"/>
          <p:cNvGrpSpPr/>
          <p:nvPr/>
        </p:nvGrpSpPr>
        <p:grpSpPr bwMode="auto">
          <a:xfrm>
            <a:off x="0" y="-2074"/>
            <a:ext cx="8964613" cy="1152526"/>
            <a:chOff x="318" y="-27383"/>
            <a:chExt cx="8964170" cy="1152127"/>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18" y="-27383"/>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hlinkClick r:id="rId5"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cs typeface="+mn-cs"/>
              </a:endParaRPr>
            </a:p>
          </p:txBody>
        </p:sp>
        <p:sp>
          <p:nvSpPr>
            <p:cNvPr id="12" name="矩形 11"/>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smtClean="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rPr>
                <a:t>Story telling</a:t>
              </a:r>
              <a:endParaRPr lang="en-US" altLang="zh-CN" sz="2400" b="1" dirty="0">
                <a:solidFill>
                  <a:srgbClr val="FF6600"/>
                </a:solidFill>
                <a:effectLst>
                  <a:outerShdw blurRad="38100" dist="38100" dir="2700000" algn="tl">
                    <a:srgbClr val="000000">
                      <a:alpha val="43137"/>
                    </a:srgbClr>
                  </a:outerShdw>
                </a:effectLst>
                <a:latin typeface="Helvetica" pitchFamily="34" charset="0"/>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29833</Words>
  <Application>WPS 演示</Application>
  <PresentationFormat>全屏显示(4:3)</PresentationFormat>
  <Paragraphs>1482</Paragraphs>
  <Slides>108</Slides>
  <Notes>85</Notes>
  <HiddenSlides>0</HiddenSlides>
  <MMClips>8</MMClips>
  <ScaleCrop>false</ScaleCrop>
  <HeadingPairs>
    <vt:vector size="6" baseType="variant">
      <vt:variant>
        <vt:lpstr>已用的字体</vt:lpstr>
      </vt:variant>
      <vt:variant>
        <vt:i4>35</vt:i4>
      </vt:variant>
      <vt:variant>
        <vt:lpstr>主题</vt:lpstr>
      </vt:variant>
      <vt:variant>
        <vt:i4>3</vt:i4>
      </vt:variant>
      <vt:variant>
        <vt:lpstr>幻灯片标题</vt:lpstr>
      </vt:variant>
      <vt:variant>
        <vt:i4>108</vt:i4>
      </vt:variant>
    </vt:vector>
  </HeadingPairs>
  <TitlesOfParts>
    <vt:vector size="146" baseType="lpstr">
      <vt:lpstr>Arial</vt:lpstr>
      <vt:lpstr>宋体</vt:lpstr>
      <vt:lpstr>Wingdings</vt:lpstr>
      <vt:lpstr>Bodoni MT Condensed</vt:lpstr>
      <vt:lpstr>HY견명조</vt:lpstr>
      <vt:lpstr>Times New Roman</vt:lpstr>
      <vt:lpstr>方正大黑简体</vt:lpstr>
      <vt:lpstr>Georgia</vt:lpstr>
      <vt:lpstr>Gulim</vt:lpstr>
      <vt:lpstr>Calibri</vt:lpstr>
      <vt:lpstr>华文彩云</vt:lpstr>
      <vt:lpstr>Helvetica</vt:lpstr>
      <vt:lpstr>楷体_GB2312</vt:lpstr>
      <vt:lpstr>Arial Unicode MS</vt:lpstr>
      <vt:lpstr>Helvetica Neue</vt:lpstr>
      <vt:lpstr>Cooper Black</vt:lpstr>
      <vt:lpstr>Comic Sans MS</vt:lpstr>
      <vt:lpstr>Cooper Black</vt:lpstr>
      <vt:lpstr>Helvetica</vt:lpstr>
      <vt:lpstr>Cambria Math</vt:lpstr>
      <vt:lpstr>Tempus Sans ITC</vt:lpstr>
      <vt:lpstr>Calibri</vt:lpstr>
      <vt:lpstr>微软雅黑</vt:lpstr>
      <vt:lpstr>黑体</vt:lpstr>
      <vt:lpstr>华文楷体</vt:lpstr>
      <vt:lpstr>楷体_GB2312</vt:lpstr>
      <vt:lpstr>方正舒体</vt:lpstr>
      <vt:lpstr>Wingdings 2</vt:lpstr>
      <vt:lpstr>华文行楷</vt:lpstr>
      <vt:lpstr>PMingLiU</vt:lpstr>
      <vt:lpstr>华文新魏</vt:lpstr>
      <vt:lpstr>楷体</vt:lpstr>
      <vt:lpstr>楷体_GB2312</vt:lpstr>
      <vt:lpstr>Helvetica Neue Black Condensed</vt:lpstr>
      <vt:lpstr>Segoe Print</vt:lpstr>
      <vt:lpstr>Office 主题</vt:lpstr>
      <vt:lpstr>1_Office 主题</vt:lpstr>
      <vt:lpstr>2_Office 主题</vt:lpstr>
      <vt:lpstr>PowerPoint 演示文稿</vt:lpstr>
      <vt:lpstr>PowerPoint 演示文稿</vt:lpstr>
      <vt:lpstr>Section 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yj</cp:lastModifiedBy>
  <cp:revision>925</cp:revision>
  <dcterms:created xsi:type="dcterms:W3CDTF">2017-03-13T00:05:57Z</dcterms:created>
  <dcterms:modified xsi:type="dcterms:W3CDTF">2017-03-13T00:07:18Z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